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Lst>
  <p:sldIdLst>
    <p:sldId id="259" r:id="rId3"/>
    <p:sldId id="398" r:id="rId4"/>
    <p:sldId id="386" r:id="rId5"/>
    <p:sldId id="388" r:id="rId6"/>
    <p:sldId id="400" r:id="rId7"/>
    <p:sldId id="389" r:id="rId8"/>
    <p:sldId id="392" r:id="rId9"/>
    <p:sldId id="326" r:id="rId10"/>
    <p:sldId id="421" r:id="rId11"/>
    <p:sldId id="417" r:id="rId12"/>
    <p:sldId id="419" r:id="rId13"/>
    <p:sldId id="394" r:id="rId14"/>
    <p:sldId id="395" r:id="rId15"/>
    <p:sldId id="429" r:id="rId16"/>
    <p:sldId id="430" r:id="rId17"/>
    <p:sldId id="432" r:id="rId18"/>
    <p:sldId id="431" r:id="rId19"/>
    <p:sldId id="391" r:id="rId20"/>
    <p:sldId id="402" r:id="rId21"/>
    <p:sldId id="396" r:id="rId22"/>
    <p:sldId id="397" r:id="rId23"/>
    <p:sldId id="428" r:id="rId24"/>
    <p:sldId id="418" r:id="rId25"/>
    <p:sldId id="424" r:id="rId26"/>
    <p:sldId id="425" r:id="rId27"/>
    <p:sldId id="333" r:id="rId28"/>
    <p:sldId id="405" r:id="rId29"/>
    <p:sldId id="407" r:id="rId30"/>
    <p:sldId id="409" r:id="rId31"/>
    <p:sldId id="408" r:id="rId32"/>
    <p:sldId id="412" r:id="rId33"/>
    <p:sldId id="41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636"/>
    <a:srgbClr val="FFFFFF"/>
    <a:srgbClr val="F3895F"/>
    <a:srgbClr val="DBF084"/>
    <a:srgbClr val="3BA345"/>
    <a:srgbClr val="40B74D"/>
    <a:srgbClr val="8ACC45"/>
    <a:srgbClr val="6CCA75"/>
    <a:srgbClr val="74CE7F"/>
    <a:srgbClr val="B0D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2" d="100"/>
          <a:sy n="72"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93A0B4-A60D-40A3-A6C4-8C01C131CACD}"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48297"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2619228"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4490160"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6680455" y="2711174"/>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9" name="Picture Placeholder 8"/>
          <p:cNvSpPr>
            <a:spLocks noGrp="1"/>
          </p:cNvSpPr>
          <p:nvPr>
            <p:ph type="pic" sz="quarter" idx="13"/>
          </p:nvPr>
        </p:nvSpPr>
        <p:spPr>
          <a:xfrm>
            <a:off x="1050878" y="2711174"/>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62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220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36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859070" y="503316"/>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4"/>
          </p:nvPr>
        </p:nvSpPr>
        <p:spPr>
          <a:xfrm>
            <a:off x="6488646" y="503316"/>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5"/>
          </p:nvPr>
        </p:nvSpPr>
        <p:spPr>
          <a:xfrm>
            <a:off x="859069" y="3570885"/>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6"/>
          </p:nvPr>
        </p:nvSpPr>
        <p:spPr>
          <a:xfrm>
            <a:off x="6488646" y="3570885"/>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360"/>
                                          </p:val>
                                        </p:tav>
                                        <p:tav tm="100000">
                                          <p:val>
                                            <p:fltVal val="0"/>
                                          </p:val>
                                        </p:tav>
                                      </p:tavLst>
                                    </p:anim>
                                    <p:animEffect transition="in" filter="fade">
                                      <p:cBhvr>
                                        <p:cTn id="10" dur="1000"/>
                                        <p:tgtEl>
                                          <p:spTgt spid="10"/>
                                        </p:tgtEl>
                                      </p:cBhvr>
                                    </p:animEffect>
                                  </p:childTnLst>
                                </p:cTn>
                              </p:par>
                              <p:par>
                                <p:cTn id="11" presetID="49" presetClass="entr" presetSubtype="0" decel="100000" fill="hold" grpId="0" nodeType="withEffect" nodePh="1">
                                  <p:stCondLst>
                                    <p:cond delay="340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360"/>
                                          </p:val>
                                        </p:tav>
                                        <p:tav tm="100000">
                                          <p:val>
                                            <p:fltVal val="0"/>
                                          </p:val>
                                        </p:tav>
                                      </p:tavLst>
                                    </p:anim>
                                    <p:animEffect transition="in" filter="fade">
                                      <p:cBhvr>
                                        <p:cTn id="16" dur="1000"/>
                                        <p:tgtEl>
                                          <p:spTgt spid="12"/>
                                        </p:tgtEl>
                                      </p:cBhvr>
                                    </p:animEffect>
                                  </p:childTnLst>
                                </p:cTn>
                              </p:par>
                              <p:par>
                                <p:cTn id="17" presetID="49" presetClass="entr" presetSubtype="0" decel="100000" fill="hold" grpId="0" nodeType="withEffect" nodePh="1">
                                  <p:stCondLst>
                                    <p:cond delay="69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par>
                                <p:cTn id="23" presetID="49" presetClass="entr" presetSubtype="0" decel="100000" fill="hold" grpId="0" nodeType="withEffect" nodePh="1">
                                  <p:stCondLst>
                                    <p:cond delay="10400"/>
                                  </p:stCondLst>
                                  <p:endCondLst>
                                    <p:cond evt="begin" delay="0">
                                      <p:tn val="23"/>
                                    </p:cond>
                                  </p:end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360"/>
                                          </p:val>
                                        </p:tav>
                                        <p:tav tm="100000">
                                          <p:val>
                                            <p:fltVal val="0"/>
                                          </p:val>
                                        </p:tav>
                                      </p:tavLst>
                                    </p:anim>
                                    <p:animEffect transition="in" filter="fade">
                                      <p:cBhvr>
                                        <p:cTn id="2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874794" y="2314067"/>
            <a:ext cx="2593980" cy="1834522"/>
          </a:xfrm>
          <a:custGeom>
            <a:avLst/>
            <a:gdLst>
              <a:gd name="connsiteX0" fmla="*/ 222667 w 2593980"/>
              <a:gd name="connsiteY0" fmla="*/ 0 h 1834522"/>
              <a:gd name="connsiteX1" fmla="*/ 2371313 w 2593980"/>
              <a:gd name="connsiteY1" fmla="*/ 0 h 1834522"/>
              <a:gd name="connsiteX2" fmla="*/ 2593980 w 2593980"/>
              <a:gd name="connsiteY2" fmla="*/ 222667 h 1834522"/>
              <a:gd name="connsiteX3" fmla="*/ 2593980 w 2593980"/>
              <a:gd name="connsiteY3" fmla="*/ 906165 h 1834522"/>
              <a:gd name="connsiteX4" fmla="*/ 2560803 w 2593980"/>
              <a:gd name="connsiteY4" fmla="*/ 996811 h 1834522"/>
              <a:gd name="connsiteX5" fmla="*/ 1296990 w 2593980"/>
              <a:gd name="connsiteY5" fmla="*/ 1834522 h 1834522"/>
              <a:gd name="connsiteX6" fmla="*/ 33177 w 2593980"/>
              <a:gd name="connsiteY6" fmla="*/ 996811 h 1834522"/>
              <a:gd name="connsiteX7" fmla="*/ 0 w 2593980"/>
              <a:gd name="connsiteY7" fmla="*/ 906165 h 1834522"/>
              <a:gd name="connsiteX8" fmla="*/ 0 w 2593980"/>
              <a:gd name="connsiteY8" fmla="*/ 222667 h 1834522"/>
              <a:gd name="connsiteX9" fmla="*/ 222667 w 2593980"/>
              <a:gd name="connsiteY9" fmla="*/ 0 h 183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834522">
                <a:moveTo>
                  <a:pt x="222667" y="0"/>
                </a:moveTo>
                <a:lnTo>
                  <a:pt x="2371313" y="0"/>
                </a:lnTo>
                <a:cubicBezTo>
                  <a:pt x="2494289" y="0"/>
                  <a:pt x="2593980" y="99691"/>
                  <a:pt x="2593980" y="222667"/>
                </a:cubicBezTo>
                <a:lnTo>
                  <a:pt x="2593980" y="906165"/>
                </a:lnTo>
                <a:lnTo>
                  <a:pt x="2560803" y="996811"/>
                </a:lnTo>
                <a:cubicBezTo>
                  <a:pt x="2352583" y="1489099"/>
                  <a:pt x="1865126" y="1834522"/>
                  <a:pt x="1296990" y="1834522"/>
                </a:cubicBezTo>
                <a:cubicBezTo>
                  <a:pt x="728855" y="1834522"/>
                  <a:pt x="241397" y="1489099"/>
                  <a:pt x="33177" y="996811"/>
                </a:cubicBezTo>
                <a:lnTo>
                  <a:pt x="0" y="90616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1"/>
          </p:nvPr>
        </p:nvSpPr>
        <p:spPr>
          <a:xfrm>
            <a:off x="8949400" y="3172774"/>
            <a:ext cx="2593980" cy="1834522"/>
          </a:xfrm>
          <a:custGeom>
            <a:avLst/>
            <a:gdLst>
              <a:gd name="connsiteX0" fmla="*/ 222667 w 2593980"/>
              <a:gd name="connsiteY0" fmla="*/ 0 h 1834522"/>
              <a:gd name="connsiteX1" fmla="*/ 2371313 w 2593980"/>
              <a:gd name="connsiteY1" fmla="*/ 0 h 1834522"/>
              <a:gd name="connsiteX2" fmla="*/ 2593980 w 2593980"/>
              <a:gd name="connsiteY2" fmla="*/ 222667 h 1834522"/>
              <a:gd name="connsiteX3" fmla="*/ 2593980 w 2593980"/>
              <a:gd name="connsiteY3" fmla="*/ 906165 h 1834522"/>
              <a:gd name="connsiteX4" fmla="*/ 2560803 w 2593980"/>
              <a:gd name="connsiteY4" fmla="*/ 996811 h 1834522"/>
              <a:gd name="connsiteX5" fmla="*/ 1296990 w 2593980"/>
              <a:gd name="connsiteY5" fmla="*/ 1834522 h 1834522"/>
              <a:gd name="connsiteX6" fmla="*/ 33177 w 2593980"/>
              <a:gd name="connsiteY6" fmla="*/ 996811 h 1834522"/>
              <a:gd name="connsiteX7" fmla="*/ 0 w 2593980"/>
              <a:gd name="connsiteY7" fmla="*/ 906165 h 1834522"/>
              <a:gd name="connsiteX8" fmla="*/ 0 w 2593980"/>
              <a:gd name="connsiteY8" fmla="*/ 222667 h 1834522"/>
              <a:gd name="connsiteX9" fmla="*/ 222667 w 2593980"/>
              <a:gd name="connsiteY9" fmla="*/ 0 h 183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834522">
                <a:moveTo>
                  <a:pt x="222667" y="0"/>
                </a:moveTo>
                <a:lnTo>
                  <a:pt x="2371313" y="0"/>
                </a:lnTo>
                <a:cubicBezTo>
                  <a:pt x="2494289" y="0"/>
                  <a:pt x="2593980" y="99691"/>
                  <a:pt x="2593980" y="222667"/>
                </a:cubicBezTo>
                <a:lnTo>
                  <a:pt x="2593980" y="906165"/>
                </a:lnTo>
                <a:lnTo>
                  <a:pt x="2560803" y="996811"/>
                </a:lnTo>
                <a:cubicBezTo>
                  <a:pt x="2352583" y="1489099"/>
                  <a:pt x="1865126" y="1834522"/>
                  <a:pt x="1296990" y="1834522"/>
                </a:cubicBezTo>
                <a:cubicBezTo>
                  <a:pt x="728855" y="1834522"/>
                  <a:pt x="241397" y="1489099"/>
                  <a:pt x="33177" y="996811"/>
                </a:cubicBezTo>
                <a:lnTo>
                  <a:pt x="0" y="90616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6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9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349868"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4871145"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8392422"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349868" y="2460724"/>
            <a:ext cx="2593980" cy="1116781"/>
          </a:xfrm>
          <a:custGeom>
            <a:avLst/>
            <a:gdLst>
              <a:gd name="connsiteX0" fmla="*/ 222667 w 2593980"/>
              <a:gd name="connsiteY0" fmla="*/ 0 h 1116781"/>
              <a:gd name="connsiteX1" fmla="*/ 2371313 w 2593980"/>
              <a:gd name="connsiteY1" fmla="*/ 0 h 1116781"/>
              <a:gd name="connsiteX2" fmla="*/ 2593980 w 2593980"/>
              <a:gd name="connsiteY2" fmla="*/ 222667 h 1116781"/>
              <a:gd name="connsiteX3" fmla="*/ 2593980 w 2593980"/>
              <a:gd name="connsiteY3" fmla="*/ 573883 h 1116781"/>
              <a:gd name="connsiteX4" fmla="*/ 2423909 w 2593980"/>
              <a:gd name="connsiteY4" fmla="*/ 586591 h 1116781"/>
              <a:gd name="connsiteX5" fmla="*/ 41384 w 2593980"/>
              <a:gd name="connsiteY5" fmla="*/ 1116475 h 1116781"/>
              <a:gd name="connsiteX6" fmla="*/ 0 w 2593980"/>
              <a:gd name="connsiteY6" fmla="*/ 1113035 h 1116781"/>
              <a:gd name="connsiteX7" fmla="*/ 0 w 2593980"/>
              <a:gd name="connsiteY7" fmla="*/ 222667 h 1116781"/>
              <a:gd name="connsiteX8" fmla="*/ 222667 w 2593980"/>
              <a:gd name="connsiteY8" fmla="*/ 0 h 1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16781">
                <a:moveTo>
                  <a:pt x="222667" y="0"/>
                </a:moveTo>
                <a:lnTo>
                  <a:pt x="2371313" y="0"/>
                </a:lnTo>
                <a:cubicBezTo>
                  <a:pt x="2494289" y="0"/>
                  <a:pt x="2593980" y="99691"/>
                  <a:pt x="2593980" y="222667"/>
                </a:cubicBezTo>
                <a:lnTo>
                  <a:pt x="2593980" y="573883"/>
                </a:lnTo>
                <a:lnTo>
                  <a:pt x="2423909" y="586591"/>
                </a:lnTo>
                <a:cubicBezTo>
                  <a:pt x="1325807" y="692049"/>
                  <a:pt x="569815" y="1129991"/>
                  <a:pt x="41384" y="1116475"/>
                </a:cubicBezTo>
                <a:lnTo>
                  <a:pt x="0" y="111303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4799010" y="2460723"/>
            <a:ext cx="2593980" cy="1284222"/>
          </a:xfrm>
          <a:custGeom>
            <a:avLst/>
            <a:gdLst>
              <a:gd name="connsiteX0" fmla="*/ 222667 w 2593980"/>
              <a:gd name="connsiteY0" fmla="*/ 0 h 1284222"/>
              <a:gd name="connsiteX1" fmla="*/ 2371313 w 2593980"/>
              <a:gd name="connsiteY1" fmla="*/ 0 h 1284222"/>
              <a:gd name="connsiteX2" fmla="*/ 2593980 w 2593980"/>
              <a:gd name="connsiteY2" fmla="*/ 222667 h 1284222"/>
              <a:gd name="connsiteX3" fmla="*/ 2593980 w 2593980"/>
              <a:gd name="connsiteY3" fmla="*/ 1284176 h 1284222"/>
              <a:gd name="connsiteX4" fmla="*/ 2588361 w 2593980"/>
              <a:gd name="connsiteY4" fmla="*/ 1284222 h 1284222"/>
              <a:gd name="connsiteX5" fmla="*/ 1761921 w 2593980"/>
              <a:gd name="connsiteY5" fmla="*/ 1095280 h 1284222"/>
              <a:gd name="connsiteX6" fmla="*/ 107959 w 2593980"/>
              <a:gd name="connsiteY6" fmla="*/ 609056 h 1284222"/>
              <a:gd name="connsiteX7" fmla="*/ 0 w 2593980"/>
              <a:gd name="connsiteY7" fmla="*/ 597108 h 1284222"/>
              <a:gd name="connsiteX8" fmla="*/ 0 w 2593980"/>
              <a:gd name="connsiteY8" fmla="*/ 222667 h 1284222"/>
              <a:gd name="connsiteX9" fmla="*/ 222667 w 2593980"/>
              <a:gd name="connsiteY9" fmla="*/ 0 h 12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284222">
                <a:moveTo>
                  <a:pt x="222667" y="0"/>
                </a:moveTo>
                <a:lnTo>
                  <a:pt x="2371313" y="0"/>
                </a:lnTo>
                <a:cubicBezTo>
                  <a:pt x="2494289" y="0"/>
                  <a:pt x="2593980" y="99691"/>
                  <a:pt x="2593980" y="222667"/>
                </a:cubicBezTo>
                <a:lnTo>
                  <a:pt x="2593980" y="1284176"/>
                </a:lnTo>
                <a:lnTo>
                  <a:pt x="2588361" y="1284222"/>
                </a:lnTo>
                <a:cubicBezTo>
                  <a:pt x="2312667" y="1277395"/>
                  <a:pt x="2037429" y="1223229"/>
                  <a:pt x="1761921" y="1095280"/>
                </a:cubicBezTo>
                <a:cubicBezTo>
                  <a:pt x="1153431" y="824439"/>
                  <a:pt x="604124" y="676144"/>
                  <a:pt x="107959" y="609056"/>
                </a:cubicBezTo>
                <a:lnTo>
                  <a:pt x="0" y="597108"/>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8248152" y="2460722"/>
            <a:ext cx="2593980" cy="1181356"/>
          </a:xfrm>
          <a:custGeom>
            <a:avLst/>
            <a:gdLst>
              <a:gd name="connsiteX0" fmla="*/ 222667 w 2593980"/>
              <a:gd name="connsiteY0" fmla="*/ 0 h 1181356"/>
              <a:gd name="connsiteX1" fmla="*/ 2371313 w 2593980"/>
              <a:gd name="connsiteY1" fmla="*/ 0 h 1181356"/>
              <a:gd name="connsiteX2" fmla="*/ 2593980 w 2593980"/>
              <a:gd name="connsiteY2" fmla="*/ 222667 h 1181356"/>
              <a:gd name="connsiteX3" fmla="*/ 2593980 w 2593980"/>
              <a:gd name="connsiteY3" fmla="*/ 803194 h 1181356"/>
              <a:gd name="connsiteX4" fmla="*/ 2515918 w 2593980"/>
              <a:gd name="connsiteY4" fmla="*/ 786264 h 1181356"/>
              <a:gd name="connsiteX5" fmla="*/ 301811 w 2593980"/>
              <a:gd name="connsiteY5" fmla="*/ 1107104 h 1181356"/>
              <a:gd name="connsiteX6" fmla="*/ 0 w 2593980"/>
              <a:gd name="connsiteY6" fmla="*/ 1181356 h 1181356"/>
              <a:gd name="connsiteX7" fmla="*/ 0 w 2593980"/>
              <a:gd name="connsiteY7" fmla="*/ 222667 h 1181356"/>
              <a:gd name="connsiteX8" fmla="*/ 222667 w 2593980"/>
              <a:gd name="connsiteY8" fmla="*/ 0 h 118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81356">
                <a:moveTo>
                  <a:pt x="222667" y="0"/>
                </a:moveTo>
                <a:lnTo>
                  <a:pt x="2371313" y="0"/>
                </a:lnTo>
                <a:cubicBezTo>
                  <a:pt x="2494289" y="0"/>
                  <a:pt x="2593980" y="99691"/>
                  <a:pt x="2593980" y="222667"/>
                </a:cubicBezTo>
                <a:lnTo>
                  <a:pt x="2593980" y="803194"/>
                </a:lnTo>
                <a:lnTo>
                  <a:pt x="2515918" y="786264"/>
                </a:lnTo>
                <a:cubicBezTo>
                  <a:pt x="1759422" y="653111"/>
                  <a:pt x="1025639" y="914983"/>
                  <a:pt x="301811" y="1107104"/>
                </a:cubicBezTo>
                <a:lnTo>
                  <a:pt x="0" y="1181356"/>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10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nodePh="1">
                                  <p:stCondLst>
                                    <p:cond delay="120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nodePh="1">
                                  <p:stCondLst>
                                    <p:cond delay="140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063965"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1"/>
          </p:nvPr>
        </p:nvSpPr>
        <p:spPr>
          <a:xfrm>
            <a:off x="8121129"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18" name="Picture Placeholder 17"/>
          <p:cNvSpPr>
            <a:spLocks noGrp="1"/>
          </p:cNvSpPr>
          <p:nvPr>
            <p:ph type="pic" sz="quarter" idx="12"/>
          </p:nvPr>
        </p:nvSpPr>
        <p:spPr>
          <a:xfrm>
            <a:off x="9178293"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0" name="Picture Placeholder 19"/>
          <p:cNvSpPr>
            <a:spLocks noGrp="1"/>
          </p:cNvSpPr>
          <p:nvPr>
            <p:ph type="pic" sz="quarter" idx="13"/>
          </p:nvPr>
        </p:nvSpPr>
        <p:spPr>
          <a:xfrm>
            <a:off x="10235457"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2" name="Picture Placeholder 21"/>
          <p:cNvSpPr>
            <a:spLocks noGrp="1"/>
          </p:cNvSpPr>
          <p:nvPr>
            <p:ph type="pic" sz="quarter" idx="14"/>
          </p:nvPr>
        </p:nvSpPr>
        <p:spPr>
          <a:xfrm>
            <a:off x="10235457"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360"/>
                                          </p:val>
                                        </p:tav>
                                        <p:tav tm="100000">
                                          <p:val>
                                            <p:fltVal val="0"/>
                                          </p:val>
                                        </p:tav>
                                      </p:tavLst>
                                    </p:anim>
                                    <p:animEffect transition="in" filter="fade">
                                      <p:cBhvr>
                                        <p:cTn id="16" dur="1000"/>
                                        <p:tgtEl>
                                          <p:spTgt spid="18"/>
                                        </p:tgtEl>
                                      </p:cBhvr>
                                    </p:animEffect>
                                  </p:childTnLst>
                                </p:cTn>
                              </p:par>
                              <p:par>
                                <p:cTn id="17" presetID="49" presetClass="entr" presetSubtype="0" decel="100000" fill="hold" grpId="0" nodeType="withEffect" nodePh="1">
                                  <p:stCondLst>
                                    <p:cond delay="170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360"/>
                                          </p:val>
                                        </p:tav>
                                        <p:tav tm="100000">
                                          <p:val>
                                            <p:fltVal val="0"/>
                                          </p:val>
                                        </p:tav>
                                      </p:tavLst>
                                    </p:anim>
                                    <p:animEffect transition="in" filter="fade">
                                      <p:cBhvr>
                                        <p:cTn id="22" dur="1000"/>
                                        <p:tgtEl>
                                          <p:spTgt spid="20"/>
                                        </p:tgtEl>
                                      </p:cBhvr>
                                    </p:animEffect>
                                  </p:childTnLst>
                                </p:cTn>
                              </p:par>
                              <p:par>
                                <p:cTn id="23" presetID="49" presetClass="entr" presetSubtype="0" decel="100000" fill="hold" grpId="0" nodeType="withEffect" nodePh="1">
                                  <p:stCondLst>
                                    <p:cond delay="190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par>
                                <p:cTn id="29" presetID="49" presetClass="entr" presetSubtype="0" decel="100000" fill="hold" grpId="0" nodeType="withEffect" nodePh="1">
                                  <p:stCondLst>
                                    <p:cond delay="230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36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0" grpId="0"/>
      <p:bldP spid="2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229654"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1"/>
          </p:nvPr>
        </p:nvSpPr>
        <p:spPr>
          <a:xfrm>
            <a:off x="4632852"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2"/>
          </p:nvPr>
        </p:nvSpPr>
        <p:spPr>
          <a:xfrm>
            <a:off x="8036050"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0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105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Vertical Title and Text">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1823193" y="2385748"/>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2"/>
          </p:nvPr>
        </p:nvSpPr>
        <p:spPr>
          <a:xfrm>
            <a:off x="1823193" y="339484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3"/>
          </p:nvPr>
        </p:nvSpPr>
        <p:spPr>
          <a:xfrm>
            <a:off x="1823193" y="435745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4"/>
          </p:nvPr>
        </p:nvSpPr>
        <p:spPr>
          <a:xfrm>
            <a:off x="1823193" y="5351053"/>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7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22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49" presetClass="entr" presetSubtype="0" decel="100000" fill="hold" grpId="0" nodeType="withEffect" nodePh="1">
                                  <p:stCondLst>
                                    <p:cond delay="27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par>
                                <p:cTn id="23" presetID="49" presetClass="entr" presetSubtype="0" decel="100000" fill="hold" grpId="0" nodeType="withEffect" nodePh="1">
                                  <p:stCondLst>
                                    <p:cond delay="3200"/>
                                  </p:stCondLst>
                                  <p:endCondLst>
                                    <p:cond evt="begin" delay="0">
                                      <p:tn val="23"/>
                                    </p:cond>
                                  </p:end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 calcmode="lin" valueType="num">
                                      <p:cBhvr>
                                        <p:cTn id="27" dur="500" fill="hold"/>
                                        <p:tgtEl>
                                          <p:spTgt spid="19"/>
                                        </p:tgtEl>
                                        <p:attrNameLst>
                                          <p:attrName>style.rotation</p:attrName>
                                        </p:attrNameLst>
                                      </p:cBhvr>
                                      <p:tavLst>
                                        <p:tav tm="0">
                                          <p:val>
                                            <p:fltVal val="360"/>
                                          </p:val>
                                        </p:tav>
                                        <p:tav tm="100000">
                                          <p:val>
                                            <p:fltVal val="0"/>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2059555" y="2390039"/>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2"/>
          </p:nvPr>
        </p:nvSpPr>
        <p:spPr>
          <a:xfrm>
            <a:off x="5594694" y="283791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3"/>
          </p:nvPr>
        </p:nvSpPr>
        <p:spPr>
          <a:xfrm>
            <a:off x="8972328" y="2523497"/>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9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49" presetClass="entr" presetSubtype="0" decel="100000" fill="hold" grpId="0" nodeType="withEffect" nodePh="1">
                                  <p:stCondLst>
                                    <p:cond delay="35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61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93A0B4-A60D-40A3-A6C4-8C01C131CACD}"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Vertical Title and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27731" y="2415920"/>
            <a:ext cx="2017711" cy="1255919"/>
          </a:xfrm>
          <a:custGeom>
            <a:avLst/>
            <a:gdLst>
              <a:gd name="connsiteX0" fmla="*/ 156554 w 2017711"/>
              <a:gd name="connsiteY0" fmla="*/ 0 h 1255919"/>
              <a:gd name="connsiteX1" fmla="*/ 1861157 w 2017711"/>
              <a:gd name="connsiteY1" fmla="*/ 0 h 1255919"/>
              <a:gd name="connsiteX2" fmla="*/ 2017711 w 2017711"/>
              <a:gd name="connsiteY2" fmla="*/ 156554 h 1255919"/>
              <a:gd name="connsiteX3" fmla="*/ 2017711 w 2017711"/>
              <a:gd name="connsiteY3" fmla="*/ 811289 h 1255919"/>
              <a:gd name="connsiteX4" fmla="*/ 1978723 w 2017711"/>
              <a:gd name="connsiteY4" fmla="*/ 854187 h 1255919"/>
              <a:gd name="connsiteX5" fmla="*/ 1008855 w 2017711"/>
              <a:gd name="connsiteY5" fmla="*/ 1255919 h 1255919"/>
              <a:gd name="connsiteX6" fmla="*/ 38987 w 2017711"/>
              <a:gd name="connsiteY6" fmla="*/ 854187 h 1255919"/>
              <a:gd name="connsiteX7" fmla="*/ 0 w 2017711"/>
              <a:gd name="connsiteY7" fmla="*/ 811290 h 1255919"/>
              <a:gd name="connsiteX8" fmla="*/ 0 w 2017711"/>
              <a:gd name="connsiteY8" fmla="*/ 156554 h 1255919"/>
              <a:gd name="connsiteX9" fmla="*/ 156554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56554" y="0"/>
                </a:moveTo>
                <a:lnTo>
                  <a:pt x="1861157" y="0"/>
                </a:lnTo>
                <a:cubicBezTo>
                  <a:pt x="1947619" y="0"/>
                  <a:pt x="2017711" y="70092"/>
                  <a:pt x="2017711" y="156554"/>
                </a:cubicBezTo>
                <a:lnTo>
                  <a:pt x="2017711" y="811289"/>
                </a:lnTo>
                <a:lnTo>
                  <a:pt x="1978723" y="854187"/>
                </a:lnTo>
                <a:cubicBezTo>
                  <a:pt x="1730512" y="1102398"/>
                  <a:pt x="1387612" y="1255919"/>
                  <a:pt x="1008855" y="1255919"/>
                </a:cubicBezTo>
                <a:cubicBezTo>
                  <a:pt x="630098" y="1255919"/>
                  <a:pt x="287198" y="1102398"/>
                  <a:pt x="38987" y="854187"/>
                </a:cubicBezTo>
                <a:lnTo>
                  <a:pt x="0" y="811290"/>
                </a:lnTo>
                <a:lnTo>
                  <a:pt x="0" y="156554"/>
                </a:lnTo>
                <a:cubicBezTo>
                  <a:pt x="0" y="70092"/>
                  <a:pt x="70092" y="0"/>
                  <a:pt x="156554"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1"/>
          </p:nvPr>
        </p:nvSpPr>
        <p:spPr>
          <a:xfrm>
            <a:off x="3381073" y="2415920"/>
            <a:ext cx="2017711" cy="1255919"/>
          </a:xfrm>
          <a:custGeom>
            <a:avLst/>
            <a:gdLst>
              <a:gd name="connsiteX0" fmla="*/ 156554 w 2017711"/>
              <a:gd name="connsiteY0" fmla="*/ 0 h 1255919"/>
              <a:gd name="connsiteX1" fmla="*/ 1861157 w 2017711"/>
              <a:gd name="connsiteY1" fmla="*/ 0 h 1255919"/>
              <a:gd name="connsiteX2" fmla="*/ 2017711 w 2017711"/>
              <a:gd name="connsiteY2" fmla="*/ 156554 h 1255919"/>
              <a:gd name="connsiteX3" fmla="*/ 2017711 w 2017711"/>
              <a:gd name="connsiteY3" fmla="*/ 811289 h 1255919"/>
              <a:gd name="connsiteX4" fmla="*/ 1978723 w 2017711"/>
              <a:gd name="connsiteY4" fmla="*/ 854187 h 1255919"/>
              <a:gd name="connsiteX5" fmla="*/ 1008855 w 2017711"/>
              <a:gd name="connsiteY5" fmla="*/ 1255919 h 1255919"/>
              <a:gd name="connsiteX6" fmla="*/ 38987 w 2017711"/>
              <a:gd name="connsiteY6" fmla="*/ 854187 h 1255919"/>
              <a:gd name="connsiteX7" fmla="*/ 0 w 2017711"/>
              <a:gd name="connsiteY7" fmla="*/ 811290 h 1255919"/>
              <a:gd name="connsiteX8" fmla="*/ 0 w 2017711"/>
              <a:gd name="connsiteY8" fmla="*/ 156554 h 1255919"/>
              <a:gd name="connsiteX9" fmla="*/ 156554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56554" y="0"/>
                </a:moveTo>
                <a:lnTo>
                  <a:pt x="1861157" y="0"/>
                </a:lnTo>
                <a:cubicBezTo>
                  <a:pt x="1947619" y="0"/>
                  <a:pt x="2017711" y="70092"/>
                  <a:pt x="2017711" y="156554"/>
                </a:cubicBezTo>
                <a:lnTo>
                  <a:pt x="2017711" y="811289"/>
                </a:lnTo>
                <a:lnTo>
                  <a:pt x="1978723" y="854187"/>
                </a:lnTo>
                <a:cubicBezTo>
                  <a:pt x="1730512" y="1102398"/>
                  <a:pt x="1387612" y="1255919"/>
                  <a:pt x="1008855" y="1255919"/>
                </a:cubicBezTo>
                <a:cubicBezTo>
                  <a:pt x="630098" y="1255919"/>
                  <a:pt x="287198" y="1102398"/>
                  <a:pt x="38987" y="854187"/>
                </a:cubicBezTo>
                <a:lnTo>
                  <a:pt x="0" y="811290"/>
                </a:lnTo>
                <a:lnTo>
                  <a:pt x="0" y="156554"/>
                </a:lnTo>
                <a:cubicBezTo>
                  <a:pt x="0" y="70092"/>
                  <a:pt x="70092" y="0"/>
                  <a:pt x="156554"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2"/>
          </p:nvPr>
        </p:nvSpPr>
        <p:spPr>
          <a:xfrm>
            <a:off x="7436530" y="5124455"/>
            <a:ext cx="2017711" cy="1255919"/>
          </a:xfrm>
          <a:custGeom>
            <a:avLst/>
            <a:gdLst>
              <a:gd name="connsiteX0" fmla="*/ 1008856 w 2017711"/>
              <a:gd name="connsiteY0" fmla="*/ 0 h 1255919"/>
              <a:gd name="connsiteX1" fmla="*/ 1978724 w 2017711"/>
              <a:gd name="connsiteY1" fmla="*/ 401732 h 1255919"/>
              <a:gd name="connsiteX2" fmla="*/ 2017711 w 2017711"/>
              <a:gd name="connsiteY2" fmla="*/ 444629 h 1255919"/>
              <a:gd name="connsiteX3" fmla="*/ 2017711 w 2017711"/>
              <a:gd name="connsiteY3" fmla="*/ 1099365 h 1255919"/>
              <a:gd name="connsiteX4" fmla="*/ 1861157 w 2017711"/>
              <a:gd name="connsiteY4" fmla="*/ 1255919 h 1255919"/>
              <a:gd name="connsiteX5" fmla="*/ 156554 w 2017711"/>
              <a:gd name="connsiteY5" fmla="*/ 1255919 h 1255919"/>
              <a:gd name="connsiteX6" fmla="*/ 0 w 2017711"/>
              <a:gd name="connsiteY6" fmla="*/ 1099365 h 1255919"/>
              <a:gd name="connsiteX7" fmla="*/ 0 w 2017711"/>
              <a:gd name="connsiteY7" fmla="*/ 444630 h 1255919"/>
              <a:gd name="connsiteX8" fmla="*/ 38988 w 2017711"/>
              <a:gd name="connsiteY8" fmla="*/ 401732 h 1255919"/>
              <a:gd name="connsiteX9" fmla="*/ 1008856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008856" y="0"/>
                </a:moveTo>
                <a:cubicBezTo>
                  <a:pt x="1387613" y="0"/>
                  <a:pt x="1730513" y="153521"/>
                  <a:pt x="1978724" y="401732"/>
                </a:cubicBezTo>
                <a:lnTo>
                  <a:pt x="2017711" y="444629"/>
                </a:lnTo>
                <a:lnTo>
                  <a:pt x="2017711" y="1099365"/>
                </a:lnTo>
                <a:cubicBezTo>
                  <a:pt x="2017711" y="1185827"/>
                  <a:pt x="1947619" y="1255919"/>
                  <a:pt x="1861157" y="1255919"/>
                </a:cubicBezTo>
                <a:lnTo>
                  <a:pt x="156554" y="1255919"/>
                </a:lnTo>
                <a:cubicBezTo>
                  <a:pt x="70092" y="1255919"/>
                  <a:pt x="0" y="1185827"/>
                  <a:pt x="0" y="1099365"/>
                </a:cubicBezTo>
                <a:lnTo>
                  <a:pt x="0" y="444630"/>
                </a:lnTo>
                <a:lnTo>
                  <a:pt x="38988" y="401732"/>
                </a:lnTo>
                <a:cubicBezTo>
                  <a:pt x="287199" y="153521"/>
                  <a:pt x="630099" y="0"/>
                  <a:pt x="100885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3"/>
          </p:nvPr>
        </p:nvSpPr>
        <p:spPr>
          <a:xfrm>
            <a:off x="9689873" y="5124454"/>
            <a:ext cx="2017711" cy="1255919"/>
          </a:xfrm>
          <a:custGeom>
            <a:avLst/>
            <a:gdLst>
              <a:gd name="connsiteX0" fmla="*/ 1008856 w 2017711"/>
              <a:gd name="connsiteY0" fmla="*/ 0 h 1255919"/>
              <a:gd name="connsiteX1" fmla="*/ 1978724 w 2017711"/>
              <a:gd name="connsiteY1" fmla="*/ 401732 h 1255919"/>
              <a:gd name="connsiteX2" fmla="*/ 2017711 w 2017711"/>
              <a:gd name="connsiteY2" fmla="*/ 444629 h 1255919"/>
              <a:gd name="connsiteX3" fmla="*/ 2017711 w 2017711"/>
              <a:gd name="connsiteY3" fmla="*/ 1099365 h 1255919"/>
              <a:gd name="connsiteX4" fmla="*/ 1861157 w 2017711"/>
              <a:gd name="connsiteY4" fmla="*/ 1255919 h 1255919"/>
              <a:gd name="connsiteX5" fmla="*/ 156554 w 2017711"/>
              <a:gd name="connsiteY5" fmla="*/ 1255919 h 1255919"/>
              <a:gd name="connsiteX6" fmla="*/ 0 w 2017711"/>
              <a:gd name="connsiteY6" fmla="*/ 1099365 h 1255919"/>
              <a:gd name="connsiteX7" fmla="*/ 0 w 2017711"/>
              <a:gd name="connsiteY7" fmla="*/ 444630 h 1255919"/>
              <a:gd name="connsiteX8" fmla="*/ 38988 w 2017711"/>
              <a:gd name="connsiteY8" fmla="*/ 401732 h 1255919"/>
              <a:gd name="connsiteX9" fmla="*/ 1008856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008856" y="0"/>
                </a:moveTo>
                <a:cubicBezTo>
                  <a:pt x="1387613" y="0"/>
                  <a:pt x="1730513" y="153521"/>
                  <a:pt x="1978724" y="401732"/>
                </a:cubicBezTo>
                <a:lnTo>
                  <a:pt x="2017711" y="444629"/>
                </a:lnTo>
                <a:lnTo>
                  <a:pt x="2017711" y="1099365"/>
                </a:lnTo>
                <a:cubicBezTo>
                  <a:pt x="2017711" y="1185827"/>
                  <a:pt x="1947619" y="1255919"/>
                  <a:pt x="1861157" y="1255919"/>
                </a:cubicBezTo>
                <a:lnTo>
                  <a:pt x="156554" y="1255919"/>
                </a:lnTo>
                <a:cubicBezTo>
                  <a:pt x="70092" y="1255919"/>
                  <a:pt x="0" y="1185827"/>
                  <a:pt x="0" y="1099365"/>
                </a:cubicBezTo>
                <a:lnTo>
                  <a:pt x="0" y="444630"/>
                </a:lnTo>
                <a:lnTo>
                  <a:pt x="38988" y="401732"/>
                </a:lnTo>
                <a:cubicBezTo>
                  <a:pt x="287199" y="153521"/>
                  <a:pt x="630099" y="0"/>
                  <a:pt x="100885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4"/>
          </p:nvPr>
        </p:nvSpPr>
        <p:spPr>
          <a:xfrm>
            <a:off x="2628903" y="4538048"/>
            <a:ext cx="4571999" cy="1823789"/>
          </a:xfrm>
          <a:custGeom>
            <a:avLst/>
            <a:gdLst>
              <a:gd name="connsiteX0" fmla="*/ 560330 w 4571999"/>
              <a:gd name="connsiteY0" fmla="*/ 0 h 1823789"/>
              <a:gd name="connsiteX1" fmla="*/ 4415445 w 4571999"/>
              <a:gd name="connsiteY1" fmla="*/ 0 h 1823789"/>
              <a:gd name="connsiteX2" fmla="*/ 4571999 w 4571999"/>
              <a:gd name="connsiteY2" fmla="*/ 156554 h 1823789"/>
              <a:gd name="connsiteX3" fmla="*/ 4571999 w 4571999"/>
              <a:gd name="connsiteY3" fmla="*/ 1667235 h 1823789"/>
              <a:gd name="connsiteX4" fmla="*/ 4415445 w 4571999"/>
              <a:gd name="connsiteY4" fmla="*/ 1823789 h 1823789"/>
              <a:gd name="connsiteX5" fmla="*/ 497397 w 4571999"/>
              <a:gd name="connsiteY5" fmla="*/ 1823789 h 1823789"/>
              <a:gd name="connsiteX6" fmla="*/ 464306 w 4571999"/>
              <a:gd name="connsiteY6" fmla="*/ 1803686 h 1823789"/>
              <a:gd name="connsiteX7" fmla="*/ 5437 w 4571999"/>
              <a:gd name="connsiteY7" fmla="*/ 1038106 h 1823789"/>
              <a:gd name="connsiteX8" fmla="*/ 0 w 4571999"/>
              <a:gd name="connsiteY8" fmla="*/ 930433 h 1823789"/>
              <a:gd name="connsiteX9" fmla="*/ 5437 w 4571999"/>
              <a:gd name="connsiteY9" fmla="*/ 822759 h 1823789"/>
              <a:gd name="connsiteX10" fmla="*/ 551134 w 4571999"/>
              <a:gd name="connsiteY10" fmla="*/ 4430 h 182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1999" h="1823789">
                <a:moveTo>
                  <a:pt x="560330" y="0"/>
                </a:moveTo>
                <a:lnTo>
                  <a:pt x="4415445" y="0"/>
                </a:lnTo>
                <a:cubicBezTo>
                  <a:pt x="4501907" y="0"/>
                  <a:pt x="4571999" y="70092"/>
                  <a:pt x="4571999" y="156554"/>
                </a:cubicBezTo>
                <a:lnTo>
                  <a:pt x="4571999" y="1667235"/>
                </a:lnTo>
                <a:cubicBezTo>
                  <a:pt x="4571999" y="1753697"/>
                  <a:pt x="4501907" y="1823789"/>
                  <a:pt x="4415445" y="1823789"/>
                </a:cubicBezTo>
                <a:lnTo>
                  <a:pt x="497397" y="1823789"/>
                </a:lnTo>
                <a:lnTo>
                  <a:pt x="464306" y="1803686"/>
                </a:lnTo>
                <a:cubicBezTo>
                  <a:pt x="212190" y="1633360"/>
                  <a:pt x="37795" y="1356728"/>
                  <a:pt x="5437" y="1038106"/>
                </a:cubicBezTo>
                <a:lnTo>
                  <a:pt x="0" y="930433"/>
                </a:lnTo>
                <a:lnTo>
                  <a:pt x="5437" y="822759"/>
                </a:lnTo>
                <a:cubicBezTo>
                  <a:pt x="41390" y="468735"/>
                  <a:pt x="252698" y="166550"/>
                  <a:pt x="551134" y="443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2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300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35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40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nodePh="1">
                                  <p:stCondLst>
                                    <p:cond delay="4500"/>
                                  </p:stCondLst>
                                  <p:endCondLst>
                                    <p:cond evt="begin" delay="0">
                                      <p:tn val="21"/>
                                    </p:cond>
                                  </p:end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Vertical Title and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27732" y="3561420"/>
            <a:ext cx="3248325" cy="2426384"/>
          </a:xfrm>
          <a:custGeom>
            <a:avLst/>
            <a:gdLst>
              <a:gd name="connsiteX0" fmla="*/ 3248325 w 3248325"/>
              <a:gd name="connsiteY0" fmla="*/ 0 h 2426384"/>
              <a:gd name="connsiteX1" fmla="*/ 3248325 w 3248325"/>
              <a:gd name="connsiteY1" fmla="*/ 2147548 h 2426384"/>
              <a:gd name="connsiteX2" fmla="*/ 2969489 w 3248325"/>
              <a:gd name="connsiteY2" fmla="*/ 2426384 h 2426384"/>
              <a:gd name="connsiteX3" fmla="*/ 278836 w 3248325"/>
              <a:gd name="connsiteY3" fmla="*/ 2426384 h 2426384"/>
              <a:gd name="connsiteX4" fmla="*/ 0 w 3248325"/>
              <a:gd name="connsiteY4" fmla="*/ 2147548 h 2426384"/>
              <a:gd name="connsiteX5" fmla="*/ 0 w 3248325"/>
              <a:gd name="connsiteY5" fmla="*/ 675501 h 2426384"/>
              <a:gd name="connsiteX6" fmla="*/ 87390 w 3248325"/>
              <a:gd name="connsiteY6" fmla="*/ 691508 h 2426384"/>
              <a:gd name="connsiteX7" fmla="*/ 3083191 w 3248325"/>
              <a:gd name="connsiteY7" fmla="*/ 35377 h 242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8325" h="2426384">
                <a:moveTo>
                  <a:pt x="3248325" y="0"/>
                </a:moveTo>
                <a:lnTo>
                  <a:pt x="3248325" y="2147548"/>
                </a:lnTo>
                <a:cubicBezTo>
                  <a:pt x="3248325" y="2301545"/>
                  <a:pt x="3123486" y="2426384"/>
                  <a:pt x="2969489" y="2426384"/>
                </a:cubicBezTo>
                <a:lnTo>
                  <a:pt x="278836" y="2426384"/>
                </a:lnTo>
                <a:cubicBezTo>
                  <a:pt x="124839" y="2426384"/>
                  <a:pt x="0" y="2301545"/>
                  <a:pt x="0" y="2147548"/>
                </a:cubicBezTo>
                <a:lnTo>
                  <a:pt x="0" y="675501"/>
                </a:lnTo>
                <a:lnTo>
                  <a:pt x="87390" y="691508"/>
                </a:lnTo>
                <a:cubicBezTo>
                  <a:pt x="1071515" y="831597"/>
                  <a:pt x="1978014" y="292421"/>
                  <a:pt x="3083191" y="35377"/>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8" name="Picture Placeholder 7"/>
          <p:cNvSpPr>
            <a:spLocks noGrp="1"/>
          </p:cNvSpPr>
          <p:nvPr>
            <p:ph type="pic" sz="quarter" idx="11"/>
          </p:nvPr>
        </p:nvSpPr>
        <p:spPr>
          <a:xfrm>
            <a:off x="4818445" y="3467589"/>
            <a:ext cx="3248325" cy="2520214"/>
          </a:xfrm>
          <a:custGeom>
            <a:avLst/>
            <a:gdLst>
              <a:gd name="connsiteX0" fmla="*/ 426225 w 3248325"/>
              <a:gd name="connsiteY0" fmla="*/ 83 h 2520214"/>
              <a:gd name="connsiteX1" fmla="*/ 2127023 w 3248325"/>
              <a:gd name="connsiteY1" fmla="*/ 344758 h 2520214"/>
              <a:gd name="connsiteX2" fmla="*/ 3048141 w 3248325"/>
              <a:gd name="connsiteY2" fmla="*/ 636716 h 2520214"/>
              <a:gd name="connsiteX3" fmla="*/ 3248325 w 3248325"/>
              <a:gd name="connsiteY3" fmla="*/ 669618 h 2520214"/>
              <a:gd name="connsiteX4" fmla="*/ 3248325 w 3248325"/>
              <a:gd name="connsiteY4" fmla="*/ 2241378 h 2520214"/>
              <a:gd name="connsiteX5" fmla="*/ 2969489 w 3248325"/>
              <a:gd name="connsiteY5" fmla="*/ 2520214 h 2520214"/>
              <a:gd name="connsiteX6" fmla="*/ 278836 w 3248325"/>
              <a:gd name="connsiteY6" fmla="*/ 2520214 h 2520214"/>
              <a:gd name="connsiteX7" fmla="*/ 0 w 3248325"/>
              <a:gd name="connsiteY7" fmla="*/ 2241378 h 2520214"/>
              <a:gd name="connsiteX8" fmla="*/ 0 w 3248325"/>
              <a:gd name="connsiteY8" fmla="*/ 24573 h 2520214"/>
              <a:gd name="connsiteX9" fmla="*/ 209201 w 3248325"/>
              <a:gd name="connsiteY9" fmla="*/ 7149 h 2520214"/>
              <a:gd name="connsiteX10" fmla="*/ 426225 w 3248325"/>
              <a:gd name="connsiteY10" fmla="*/ 83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8325" h="2520214">
                <a:moveTo>
                  <a:pt x="426225" y="83"/>
                </a:moveTo>
                <a:cubicBezTo>
                  <a:pt x="939263" y="-3177"/>
                  <a:pt x="1499765" y="89342"/>
                  <a:pt x="2127023" y="344758"/>
                </a:cubicBezTo>
                <a:cubicBezTo>
                  <a:pt x="2450287" y="487194"/>
                  <a:pt x="2756406" y="580390"/>
                  <a:pt x="3048141" y="636716"/>
                </a:cubicBezTo>
                <a:lnTo>
                  <a:pt x="3248325" y="669618"/>
                </a:lnTo>
                <a:lnTo>
                  <a:pt x="3248325" y="2241378"/>
                </a:lnTo>
                <a:cubicBezTo>
                  <a:pt x="3248325" y="2395375"/>
                  <a:pt x="3123486" y="2520214"/>
                  <a:pt x="2969489" y="2520214"/>
                </a:cubicBezTo>
                <a:lnTo>
                  <a:pt x="278836" y="2520214"/>
                </a:lnTo>
                <a:cubicBezTo>
                  <a:pt x="124839" y="2520214"/>
                  <a:pt x="0" y="2395375"/>
                  <a:pt x="0" y="2241378"/>
                </a:cubicBezTo>
                <a:lnTo>
                  <a:pt x="0" y="24573"/>
                </a:lnTo>
                <a:lnTo>
                  <a:pt x="209201" y="7149"/>
                </a:lnTo>
                <a:cubicBezTo>
                  <a:pt x="280611" y="2969"/>
                  <a:pt x="352934" y="549"/>
                  <a:pt x="426225" y="83"/>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2"/>
          </p:nvPr>
        </p:nvSpPr>
        <p:spPr>
          <a:xfrm>
            <a:off x="8509159" y="3729858"/>
            <a:ext cx="3248325" cy="2257945"/>
          </a:xfrm>
          <a:custGeom>
            <a:avLst/>
            <a:gdLst>
              <a:gd name="connsiteX0" fmla="*/ 2999846 w 3248325"/>
              <a:gd name="connsiteY0" fmla="*/ 292 h 2257945"/>
              <a:gd name="connsiteX1" fmla="*/ 3162480 w 3248325"/>
              <a:gd name="connsiteY1" fmla="*/ 2817 h 2257945"/>
              <a:gd name="connsiteX2" fmla="*/ 3248325 w 3248325"/>
              <a:gd name="connsiteY2" fmla="*/ 9704 h 2257945"/>
              <a:gd name="connsiteX3" fmla="*/ 3248325 w 3248325"/>
              <a:gd name="connsiteY3" fmla="*/ 1979109 h 2257945"/>
              <a:gd name="connsiteX4" fmla="*/ 2969489 w 3248325"/>
              <a:gd name="connsiteY4" fmla="*/ 2257945 h 2257945"/>
              <a:gd name="connsiteX5" fmla="*/ 278836 w 3248325"/>
              <a:gd name="connsiteY5" fmla="*/ 2257945 h 2257945"/>
              <a:gd name="connsiteX6" fmla="*/ 0 w 3248325"/>
              <a:gd name="connsiteY6" fmla="*/ 1979109 h 2257945"/>
              <a:gd name="connsiteX7" fmla="*/ 0 w 3248325"/>
              <a:gd name="connsiteY7" fmla="*/ 444230 h 2257945"/>
              <a:gd name="connsiteX8" fmla="*/ 192243 w 3248325"/>
              <a:gd name="connsiteY8" fmla="*/ 445188 h 2257945"/>
              <a:gd name="connsiteX9" fmla="*/ 2999846 w 3248325"/>
              <a:gd name="connsiteY9" fmla="*/ 292 h 225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5">
                <a:moveTo>
                  <a:pt x="2999846" y="292"/>
                </a:moveTo>
                <a:cubicBezTo>
                  <a:pt x="3054079" y="-491"/>
                  <a:pt x="3108276" y="286"/>
                  <a:pt x="3162480" y="2817"/>
                </a:cubicBezTo>
                <a:lnTo>
                  <a:pt x="3248325" y="9704"/>
                </a:lnTo>
                <a:lnTo>
                  <a:pt x="3248325" y="1979109"/>
                </a:lnTo>
                <a:cubicBezTo>
                  <a:pt x="3248325" y="2133106"/>
                  <a:pt x="3123486" y="2257945"/>
                  <a:pt x="2969489" y="2257945"/>
                </a:cubicBezTo>
                <a:lnTo>
                  <a:pt x="278836" y="2257945"/>
                </a:lnTo>
                <a:cubicBezTo>
                  <a:pt x="124839" y="2257945"/>
                  <a:pt x="0" y="2133106"/>
                  <a:pt x="0" y="1979109"/>
                </a:cubicBezTo>
                <a:lnTo>
                  <a:pt x="0" y="444230"/>
                </a:lnTo>
                <a:lnTo>
                  <a:pt x="192243" y="445188"/>
                </a:lnTo>
                <a:cubicBezTo>
                  <a:pt x="1255160" y="425014"/>
                  <a:pt x="2132119" y="12835"/>
                  <a:pt x="2999846" y="292"/>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3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6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90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Vertical Title and Tex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991199" y="2232234"/>
            <a:ext cx="3248325" cy="2257944"/>
          </a:xfrm>
          <a:custGeom>
            <a:avLst/>
            <a:gdLst>
              <a:gd name="connsiteX0" fmla="*/ 278836 w 3248325"/>
              <a:gd name="connsiteY0" fmla="*/ 0 h 2257944"/>
              <a:gd name="connsiteX1" fmla="*/ 2969489 w 3248325"/>
              <a:gd name="connsiteY1" fmla="*/ 0 h 2257944"/>
              <a:gd name="connsiteX2" fmla="*/ 3248325 w 3248325"/>
              <a:gd name="connsiteY2" fmla="*/ 278836 h 2257944"/>
              <a:gd name="connsiteX3" fmla="*/ 3248325 w 3248325"/>
              <a:gd name="connsiteY3" fmla="*/ 1813715 h 2257944"/>
              <a:gd name="connsiteX4" fmla="*/ 3056082 w 3248325"/>
              <a:gd name="connsiteY4" fmla="*/ 1812757 h 2257944"/>
              <a:gd name="connsiteX5" fmla="*/ 248479 w 3248325"/>
              <a:gd name="connsiteY5" fmla="*/ 2257653 h 2257944"/>
              <a:gd name="connsiteX6" fmla="*/ 85845 w 3248325"/>
              <a:gd name="connsiteY6" fmla="*/ 2255128 h 2257944"/>
              <a:gd name="connsiteX7" fmla="*/ 0 w 3248325"/>
              <a:gd name="connsiteY7" fmla="*/ 2248241 h 2257944"/>
              <a:gd name="connsiteX8" fmla="*/ 0 w 3248325"/>
              <a:gd name="connsiteY8" fmla="*/ 278836 h 2257944"/>
              <a:gd name="connsiteX9" fmla="*/ 278836 w 3248325"/>
              <a:gd name="connsiteY9" fmla="*/ 0 h 22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4">
                <a:moveTo>
                  <a:pt x="278836" y="0"/>
                </a:moveTo>
                <a:lnTo>
                  <a:pt x="2969489" y="0"/>
                </a:lnTo>
                <a:cubicBezTo>
                  <a:pt x="3123486" y="0"/>
                  <a:pt x="3248325" y="124839"/>
                  <a:pt x="3248325" y="278836"/>
                </a:cubicBezTo>
                <a:lnTo>
                  <a:pt x="3248325" y="1813715"/>
                </a:lnTo>
                <a:lnTo>
                  <a:pt x="3056082" y="1812757"/>
                </a:lnTo>
                <a:cubicBezTo>
                  <a:pt x="1993165" y="1832931"/>
                  <a:pt x="1116206" y="2245110"/>
                  <a:pt x="248479" y="2257653"/>
                </a:cubicBezTo>
                <a:cubicBezTo>
                  <a:pt x="194246" y="2258436"/>
                  <a:pt x="140049" y="2257659"/>
                  <a:pt x="85845" y="2255128"/>
                </a:cubicBezTo>
                <a:lnTo>
                  <a:pt x="0" y="2248241"/>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11"/>
          </p:nvPr>
        </p:nvSpPr>
        <p:spPr>
          <a:xfrm>
            <a:off x="4652990" y="2232234"/>
            <a:ext cx="3248325" cy="2520213"/>
          </a:xfrm>
          <a:custGeom>
            <a:avLst/>
            <a:gdLst>
              <a:gd name="connsiteX0" fmla="*/ 278836 w 3248325"/>
              <a:gd name="connsiteY0" fmla="*/ 0 h 2520213"/>
              <a:gd name="connsiteX1" fmla="*/ 2969489 w 3248325"/>
              <a:gd name="connsiteY1" fmla="*/ 0 h 2520213"/>
              <a:gd name="connsiteX2" fmla="*/ 3248325 w 3248325"/>
              <a:gd name="connsiteY2" fmla="*/ 278836 h 2520213"/>
              <a:gd name="connsiteX3" fmla="*/ 3248325 w 3248325"/>
              <a:gd name="connsiteY3" fmla="*/ 2495641 h 2520213"/>
              <a:gd name="connsiteX4" fmla="*/ 3039124 w 3248325"/>
              <a:gd name="connsiteY4" fmla="*/ 2513065 h 2520213"/>
              <a:gd name="connsiteX5" fmla="*/ 2822100 w 3248325"/>
              <a:gd name="connsiteY5" fmla="*/ 2520131 h 2520213"/>
              <a:gd name="connsiteX6" fmla="*/ 1121302 w 3248325"/>
              <a:gd name="connsiteY6" fmla="*/ 2175456 h 2520213"/>
              <a:gd name="connsiteX7" fmla="*/ 200184 w 3248325"/>
              <a:gd name="connsiteY7" fmla="*/ 1883498 h 2520213"/>
              <a:gd name="connsiteX8" fmla="*/ 0 w 3248325"/>
              <a:gd name="connsiteY8" fmla="*/ 1850596 h 2520213"/>
              <a:gd name="connsiteX9" fmla="*/ 0 w 3248325"/>
              <a:gd name="connsiteY9" fmla="*/ 278836 h 2520213"/>
              <a:gd name="connsiteX10" fmla="*/ 278836 w 3248325"/>
              <a:gd name="connsiteY10" fmla="*/ 0 h 252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8325" h="2520213">
                <a:moveTo>
                  <a:pt x="278836" y="0"/>
                </a:moveTo>
                <a:lnTo>
                  <a:pt x="2969489" y="0"/>
                </a:lnTo>
                <a:cubicBezTo>
                  <a:pt x="3123486" y="0"/>
                  <a:pt x="3248325" y="124839"/>
                  <a:pt x="3248325" y="278836"/>
                </a:cubicBezTo>
                <a:lnTo>
                  <a:pt x="3248325" y="2495641"/>
                </a:lnTo>
                <a:lnTo>
                  <a:pt x="3039124" y="2513065"/>
                </a:lnTo>
                <a:cubicBezTo>
                  <a:pt x="2967714" y="2517245"/>
                  <a:pt x="2895391" y="2519665"/>
                  <a:pt x="2822100" y="2520131"/>
                </a:cubicBezTo>
                <a:cubicBezTo>
                  <a:pt x="2309062" y="2523391"/>
                  <a:pt x="1748560" y="2430872"/>
                  <a:pt x="1121302" y="2175456"/>
                </a:cubicBezTo>
                <a:cubicBezTo>
                  <a:pt x="798038" y="2033020"/>
                  <a:pt x="491919" y="1939824"/>
                  <a:pt x="200184" y="1883498"/>
                </a:cubicBezTo>
                <a:lnTo>
                  <a:pt x="0" y="1850596"/>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0" name="Picture Placeholder 19"/>
          <p:cNvSpPr>
            <a:spLocks noGrp="1"/>
          </p:cNvSpPr>
          <p:nvPr>
            <p:ph type="pic" sz="quarter" idx="12"/>
          </p:nvPr>
        </p:nvSpPr>
        <p:spPr>
          <a:xfrm>
            <a:off x="8314782" y="2232234"/>
            <a:ext cx="3248325" cy="2426384"/>
          </a:xfrm>
          <a:custGeom>
            <a:avLst/>
            <a:gdLst>
              <a:gd name="connsiteX0" fmla="*/ 278836 w 3248325"/>
              <a:gd name="connsiteY0" fmla="*/ 0 h 2426384"/>
              <a:gd name="connsiteX1" fmla="*/ 2969489 w 3248325"/>
              <a:gd name="connsiteY1" fmla="*/ 0 h 2426384"/>
              <a:gd name="connsiteX2" fmla="*/ 3248325 w 3248325"/>
              <a:gd name="connsiteY2" fmla="*/ 278836 h 2426384"/>
              <a:gd name="connsiteX3" fmla="*/ 3248325 w 3248325"/>
              <a:gd name="connsiteY3" fmla="*/ 1750883 h 2426384"/>
              <a:gd name="connsiteX4" fmla="*/ 3160935 w 3248325"/>
              <a:gd name="connsiteY4" fmla="*/ 1734876 h 2426384"/>
              <a:gd name="connsiteX5" fmla="*/ 165134 w 3248325"/>
              <a:gd name="connsiteY5" fmla="*/ 2391007 h 2426384"/>
              <a:gd name="connsiteX6" fmla="*/ 0 w 3248325"/>
              <a:gd name="connsiteY6" fmla="*/ 2426384 h 2426384"/>
              <a:gd name="connsiteX7" fmla="*/ 0 w 3248325"/>
              <a:gd name="connsiteY7" fmla="*/ 278836 h 2426384"/>
              <a:gd name="connsiteX8" fmla="*/ 278836 w 3248325"/>
              <a:gd name="connsiteY8" fmla="*/ 0 h 242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8325" h="2426384">
                <a:moveTo>
                  <a:pt x="278836" y="0"/>
                </a:moveTo>
                <a:lnTo>
                  <a:pt x="2969489" y="0"/>
                </a:lnTo>
                <a:cubicBezTo>
                  <a:pt x="3123486" y="0"/>
                  <a:pt x="3248325" y="124839"/>
                  <a:pt x="3248325" y="278836"/>
                </a:cubicBezTo>
                <a:lnTo>
                  <a:pt x="3248325" y="1750883"/>
                </a:lnTo>
                <a:lnTo>
                  <a:pt x="3160935" y="1734876"/>
                </a:lnTo>
                <a:cubicBezTo>
                  <a:pt x="2176810" y="1594787"/>
                  <a:pt x="1270311" y="2133963"/>
                  <a:pt x="165134" y="2391007"/>
                </a:cubicBezTo>
                <a:lnTo>
                  <a:pt x="0" y="2426384"/>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30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160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90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280160" y="1710808"/>
            <a:ext cx="4621237" cy="3467826"/>
          </a:xfrm>
          <a:custGeom>
            <a:avLst/>
            <a:gdLst>
              <a:gd name="connsiteX0" fmla="*/ 20183 w 4621237"/>
              <a:gd name="connsiteY0" fmla="*/ 0 h 3467826"/>
              <a:gd name="connsiteX1" fmla="*/ 4601054 w 4621237"/>
              <a:gd name="connsiteY1" fmla="*/ 0 h 3467826"/>
              <a:gd name="connsiteX2" fmla="*/ 4621237 w 4621237"/>
              <a:gd name="connsiteY2" fmla="*/ 20183 h 3467826"/>
              <a:gd name="connsiteX3" fmla="*/ 4621237 w 4621237"/>
              <a:gd name="connsiteY3" fmla="*/ 3447643 h 3467826"/>
              <a:gd name="connsiteX4" fmla="*/ 4601054 w 4621237"/>
              <a:gd name="connsiteY4" fmla="*/ 3467826 h 3467826"/>
              <a:gd name="connsiteX5" fmla="*/ 20183 w 4621237"/>
              <a:gd name="connsiteY5" fmla="*/ 3467826 h 3467826"/>
              <a:gd name="connsiteX6" fmla="*/ 0 w 4621237"/>
              <a:gd name="connsiteY6" fmla="*/ 3447643 h 3467826"/>
              <a:gd name="connsiteX7" fmla="*/ 0 w 4621237"/>
              <a:gd name="connsiteY7" fmla="*/ 20183 h 3467826"/>
              <a:gd name="connsiteX8" fmla="*/ 20183 w 4621237"/>
              <a:gd name="connsiteY8" fmla="*/ 0 h 3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237" h="3467826">
                <a:moveTo>
                  <a:pt x="20183" y="0"/>
                </a:moveTo>
                <a:lnTo>
                  <a:pt x="4601054" y="0"/>
                </a:lnTo>
                <a:cubicBezTo>
                  <a:pt x="4612201" y="0"/>
                  <a:pt x="4621237" y="9036"/>
                  <a:pt x="4621237" y="20183"/>
                </a:cubicBezTo>
                <a:lnTo>
                  <a:pt x="4621237" y="3447643"/>
                </a:lnTo>
                <a:cubicBezTo>
                  <a:pt x="4621237" y="3458790"/>
                  <a:pt x="4612201" y="3467826"/>
                  <a:pt x="4601054" y="3467826"/>
                </a:cubicBezTo>
                <a:lnTo>
                  <a:pt x="20183" y="3467826"/>
                </a:lnTo>
                <a:cubicBezTo>
                  <a:pt x="9036" y="3467826"/>
                  <a:pt x="0" y="3458790"/>
                  <a:pt x="0" y="3447643"/>
                </a:cubicBezTo>
                <a:lnTo>
                  <a:pt x="0" y="20183"/>
                </a:lnTo>
                <a:cubicBezTo>
                  <a:pt x="0" y="9036"/>
                  <a:pt x="9036" y="0"/>
                  <a:pt x="2018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3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80939" y="2758910"/>
            <a:ext cx="1252283" cy="2202731"/>
          </a:xfrm>
          <a:custGeom>
            <a:avLst/>
            <a:gdLst>
              <a:gd name="connsiteX0" fmla="*/ 33749 w 1252283"/>
              <a:gd name="connsiteY0" fmla="*/ 0 h 2202731"/>
              <a:gd name="connsiteX1" fmla="*/ 1218534 w 1252283"/>
              <a:gd name="connsiteY1" fmla="*/ 0 h 2202731"/>
              <a:gd name="connsiteX2" fmla="*/ 1252283 w 1252283"/>
              <a:gd name="connsiteY2" fmla="*/ 33749 h 2202731"/>
              <a:gd name="connsiteX3" fmla="*/ 1252283 w 1252283"/>
              <a:gd name="connsiteY3" fmla="*/ 2168982 h 2202731"/>
              <a:gd name="connsiteX4" fmla="*/ 1218534 w 1252283"/>
              <a:gd name="connsiteY4" fmla="*/ 2202731 h 2202731"/>
              <a:gd name="connsiteX5" fmla="*/ 33749 w 1252283"/>
              <a:gd name="connsiteY5" fmla="*/ 2202731 h 2202731"/>
              <a:gd name="connsiteX6" fmla="*/ 0 w 1252283"/>
              <a:gd name="connsiteY6" fmla="*/ 2168982 h 2202731"/>
              <a:gd name="connsiteX7" fmla="*/ 0 w 1252283"/>
              <a:gd name="connsiteY7" fmla="*/ 33749 h 2202731"/>
              <a:gd name="connsiteX8" fmla="*/ 33749 w 1252283"/>
              <a:gd name="connsiteY8" fmla="*/ 0 h 220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83" h="2202731">
                <a:moveTo>
                  <a:pt x="33749" y="0"/>
                </a:moveTo>
                <a:lnTo>
                  <a:pt x="1218534" y="0"/>
                </a:lnTo>
                <a:cubicBezTo>
                  <a:pt x="1237173" y="0"/>
                  <a:pt x="1252283" y="15110"/>
                  <a:pt x="1252283" y="33749"/>
                </a:cubicBezTo>
                <a:lnTo>
                  <a:pt x="1252283" y="2168982"/>
                </a:lnTo>
                <a:cubicBezTo>
                  <a:pt x="1252283" y="2187621"/>
                  <a:pt x="1237173" y="2202731"/>
                  <a:pt x="1218534" y="2202731"/>
                </a:cubicBezTo>
                <a:lnTo>
                  <a:pt x="33749" y="2202731"/>
                </a:lnTo>
                <a:cubicBezTo>
                  <a:pt x="15110" y="2202731"/>
                  <a:pt x="0" y="2187621"/>
                  <a:pt x="0" y="2168982"/>
                </a:cubicBezTo>
                <a:lnTo>
                  <a:pt x="0" y="33749"/>
                </a:lnTo>
                <a:cubicBezTo>
                  <a:pt x="0" y="15110"/>
                  <a:pt x="15110" y="0"/>
                  <a:pt x="3374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1"/>
          </p:nvPr>
        </p:nvSpPr>
        <p:spPr>
          <a:xfrm>
            <a:off x="2941418" y="2423840"/>
            <a:ext cx="1665338" cy="2906212"/>
          </a:xfrm>
          <a:custGeom>
            <a:avLst/>
            <a:gdLst>
              <a:gd name="connsiteX0" fmla="*/ 44881 w 1665338"/>
              <a:gd name="connsiteY0" fmla="*/ 0 h 2906212"/>
              <a:gd name="connsiteX1" fmla="*/ 1620457 w 1665338"/>
              <a:gd name="connsiteY1" fmla="*/ 0 h 2906212"/>
              <a:gd name="connsiteX2" fmla="*/ 1665338 w 1665338"/>
              <a:gd name="connsiteY2" fmla="*/ 44881 h 2906212"/>
              <a:gd name="connsiteX3" fmla="*/ 1665338 w 1665338"/>
              <a:gd name="connsiteY3" fmla="*/ 2861331 h 2906212"/>
              <a:gd name="connsiteX4" fmla="*/ 1620457 w 1665338"/>
              <a:gd name="connsiteY4" fmla="*/ 2906212 h 2906212"/>
              <a:gd name="connsiteX5" fmla="*/ 44881 w 1665338"/>
              <a:gd name="connsiteY5" fmla="*/ 2906212 h 2906212"/>
              <a:gd name="connsiteX6" fmla="*/ 0 w 1665338"/>
              <a:gd name="connsiteY6" fmla="*/ 2861331 h 2906212"/>
              <a:gd name="connsiteX7" fmla="*/ 0 w 1665338"/>
              <a:gd name="connsiteY7" fmla="*/ 44881 h 2906212"/>
              <a:gd name="connsiteX8" fmla="*/ 44881 w 1665338"/>
              <a:gd name="connsiteY8" fmla="*/ 0 h 29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338" h="2906212">
                <a:moveTo>
                  <a:pt x="44881" y="0"/>
                </a:moveTo>
                <a:lnTo>
                  <a:pt x="1620457" y="0"/>
                </a:lnTo>
                <a:cubicBezTo>
                  <a:pt x="1645244" y="0"/>
                  <a:pt x="1665338" y="20094"/>
                  <a:pt x="1665338" y="44881"/>
                </a:cubicBezTo>
                <a:lnTo>
                  <a:pt x="1665338" y="2861331"/>
                </a:lnTo>
                <a:cubicBezTo>
                  <a:pt x="1665338" y="2886118"/>
                  <a:pt x="1645244" y="2906212"/>
                  <a:pt x="1620457" y="2906212"/>
                </a:cubicBezTo>
                <a:lnTo>
                  <a:pt x="44881" y="2906212"/>
                </a:lnTo>
                <a:cubicBezTo>
                  <a:pt x="20094" y="2906212"/>
                  <a:pt x="0" y="2886118"/>
                  <a:pt x="0" y="2861331"/>
                </a:cubicBezTo>
                <a:lnTo>
                  <a:pt x="0" y="44881"/>
                </a:lnTo>
                <a:cubicBezTo>
                  <a:pt x="0" y="20094"/>
                  <a:pt x="20094" y="0"/>
                  <a:pt x="4488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2"/>
          </p:nvPr>
        </p:nvSpPr>
        <p:spPr>
          <a:xfrm>
            <a:off x="5419345" y="2748409"/>
            <a:ext cx="1252283" cy="2202731"/>
          </a:xfrm>
          <a:custGeom>
            <a:avLst/>
            <a:gdLst>
              <a:gd name="connsiteX0" fmla="*/ 33749 w 1252283"/>
              <a:gd name="connsiteY0" fmla="*/ 0 h 2202731"/>
              <a:gd name="connsiteX1" fmla="*/ 1218534 w 1252283"/>
              <a:gd name="connsiteY1" fmla="*/ 0 h 2202731"/>
              <a:gd name="connsiteX2" fmla="*/ 1252283 w 1252283"/>
              <a:gd name="connsiteY2" fmla="*/ 33749 h 2202731"/>
              <a:gd name="connsiteX3" fmla="*/ 1252283 w 1252283"/>
              <a:gd name="connsiteY3" fmla="*/ 2168982 h 2202731"/>
              <a:gd name="connsiteX4" fmla="*/ 1218534 w 1252283"/>
              <a:gd name="connsiteY4" fmla="*/ 2202731 h 2202731"/>
              <a:gd name="connsiteX5" fmla="*/ 33749 w 1252283"/>
              <a:gd name="connsiteY5" fmla="*/ 2202731 h 2202731"/>
              <a:gd name="connsiteX6" fmla="*/ 0 w 1252283"/>
              <a:gd name="connsiteY6" fmla="*/ 2168982 h 2202731"/>
              <a:gd name="connsiteX7" fmla="*/ 0 w 1252283"/>
              <a:gd name="connsiteY7" fmla="*/ 33749 h 2202731"/>
              <a:gd name="connsiteX8" fmla="*/ 33749 w 1252283"/>
              <a:gd name="connsiteY8" fmla="*/ 0 h 220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83" h="2202731">
                <a:moveTo>
                  <a:pt x="33749" y="0"/>
                </a:moveTo>
                <a:lnTo>
                  <a:pt x="1218534" y="0"/>
                </a:lnTo>
                <a:cubicBezTo>
                  <a:pt x="1237173" y="0"/>
                  <a:pt x="1252283" y="15110"/>
                  <a:pt x="1252283" y="33749"/>
                </a:cubicBezTo>
                <a:lnTo>
                  <a:pt x="1252283" y="2168982"/>
                </a:lnTo>
                <a:cubicBezTo>
                  <a:pt x="1252283" y="2187621"/>
                  <a:pt x="1237173" y="2202731"/>
                  <a:pt x="1218534" y="2202731"/>
                </a:cubicBezTo>
                <a:lnTo>
                  <a:pt x="33749" y="2202731"/>
                </a:lnTo>
                <a:cubicBezTo>
                  <a:pt x="15110" y="2202731"/>
                  <a:pt x="0" y="2187621"/>
                  <a:pt x="0" y="2168982"/>
                </a:cubicBezTo>
                <a:lnTo>
                  <a:pt x="0" y="33749"/>
                </a:lnTo>
                <a:cubicBezTo>
                  <a:pt x="0" y="15110"/>
                  <a:pt x="15110" y="0"/>
                  <a:pt x="3374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2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240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nodePh="1">
                                  <p:stCondLst>
                                    <p:cond delay="260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Picture Placeholder 15"/>
          <p:cNvSpPr>
            <a:spLocks noGrp="1"/>
          </p:cNvSpPr>
          <p:nvPr>
            <p:ph type="pic" sz="quarter" idx="10"/>
          </p:nvPr>
        </p:nvSpPr>
        <p:spPr>
          <a:xfrm>
            <a:off x="991199" y="2232234"/>
            <a:ext cx="3248325" cy="2257944"/>
          </a:xfrm>
          <a:custGeom>
            <a:avLst/>
            <a:gdLst>
              <a:gd name="connsiteX0" fmla="*/ 278836 w 3248325"/>
              <a:gd name="connsiteY0" fmla="*/ 0 h 2257944"/>
              <a:gd name="connsiteX1" fmla="*/ 2969489 w 3248325"/>
              <a:gd name="connsiteY1" fmla="*/ 0 h 2257944"/>
              <a:gd name="connsiteX2" fmla="*/ 3248325 w 3248325"/>
              <a:gd name="connsiteY2" fmla="*/ 278836 h 2257944"/>
              <a:gd name="connsiteX3" fmla="*/ 3248325 w 3248325"/>
              <a:gd name="connsiteY3" fmla="*/ 1813715 h 2257944"/>
              <a:gd name="connsiteX4" fmla="*/ 3056082 w 3248325"/>
              <a:gd name="connsiteY4" fmla="*/ 1812757 h 2257944"/>
              <a:gd name="connsiteX5" fmla="*/ 248479 w 3248325"/>
              <a:gd name="connsiteY5" fmla="*/ 2257653 h 2257944"/>
              <a:gd name="connsiteX6" fmla="*/ 85845 w 3248325"/>
              <a:gd name="connsiteY6" fmla="*/ 2255128 h 2257944"/>
              <a:gd name="connsiteX7" fmla="*/ 0 w 3248325"/>
              <a:gd name="connsiteY7" fmla="*/ 2248241 h 2257944"/>
              <a:gd name="connsiteX8" fmla="*/ 0 w 3248325"/>
              <a:gd name="connsiteY8" fmla="*/ 278836 h 2257944"/>
              <a:gd name="connsiteX9" fmla="*/ 278836 w 3248325"/>
              <a:gd name="connsiteY9" fmla="*/ 0 h 22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4">
                <a:moveTo>
                  <a:pt x="278836" y="0"/>
                </a:moveTo>
                <a:lnTo>
                  <a:pt x="2969489" y="0"/>
                </a:lnTo>
                <a:cubicBezTo>
                  <a:pt x="3123486" y="0"/>
                  <a:pt x="3248325" y="124839"/>
                  <a:pt x="3248325" y="278836"/>
                </a:cubicBezTo>
                <a:lnTo>
                  <a:pt x="3248325" y="1813715"/>
                </a:lnTo>
                <a:lnTo>
                  <a:pt x="3056082" y="1812757"/>
                </a:lnTo>
                <a:cubicBezTo>
                  <a:pt x="1993165" y="1832931"/>
                  <a:pt x="1116206" y="2245110"/>
                  <a:pt x="248479" y="2257653"/>
                </a:cubicBezTo>
                <a:cubicBezTo>
                  <a:pt x="194246" y="2258436"/>
                  <a:pt x="140049" y="2257659"/>
                  <a:pt x="85845" y="2255128"/>
                </a:cubicBezTo>
                <a:lnTo>
                  <a:pt x="0" y="2248241"/>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Picture Placeholder 11"/>
          <p:cNvSpPr>
            <a:spLocks noGrp="1"/>
          </p:cNvSpPr>
          <p:nvPr>
            <p:ph type="pic" sz="quarter" idx="10"/>
          </p:nvPr>
        </p:nvSpPr>
        <p:spPr>
          <a:xfrm>
            <a:off x="4591342" y="2529132"/>
            <a:ext cx="3373167" cy="3138054"/>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dirty="0"/>
          </a:p>
        </p:txBody>
      </p:sp>
      <p:sp>
        <p:nvSpPr>
          <p:cNvPr id="6" name="Picture Placeholder 17"/>
          <p:cNvSpPr>
            <a:spLocks noGrp="1"/>
          </p:cNvSpPr>
          <p:nvPr>
            <p:ph type="pic" sz="quarter" idx="12"/>
          </p:nvPr>
        </p:nvSpPr>
        <p:spPr>
          <a:xfrm>
            <a:off x="9178293"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7" name="Picture Placeholder 19"/>
          <p:cNvSpPr>
            <a:spLocks noGrp="1"/>
          </p:cNvSpPr>
          <p:nvPr>
            <p:ph type="pic" sz="quarter" idx="13"/>
          </p:nvPr>
        </p:nvSpPr>
        <p:spPr>
          <a:xfrm>
            <a:off x="10235457"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8" name="Picture Placeholder 21"/>
          <p:cNvSpPr>
            <a:spLocks noGrp="1"/>
          </p:cNvSpPr>
          <p:nvPr>
            <p:ph type="pic" sz="quarter" idx="14"/>
          </p:nvPr>
        </p:nvSpPr>
        <p:spPr>
          <a:xfrm>
            <a:off x="10235457"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9" name="Picture Placeholder 11"/>
          <p:cNvSpPr>
            <a:spLocks noGrp="1"/>
          </p:cNvSpPr>
          <p:nvPr>
            <p:ph type="pic" sz="quarter" idx="15"/>
          </p:nvPr>
        </p:nvSpPr>
        <p:spPr>
          <a:xfrm>
            <a:off x="436419" y="671269"/>
            <a:ext cx="2935310" cy="2757731"/>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par>
                                <p:cTn id="11" presetID="49" presetClass="entr" presetSubtype="0" decel="100000" fill="hold" grpId="0" nodeType="withEffect" nodePh="1">
                                  <p:stCondLst>
                                    <p:cond delay="180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360"/>
                                          </p:val>
                                        </p:tav>
                                        <p:tav tm="100000">
                                          <p:val>
                                            <p:fltVal val="0"/>
                                          </p:val>
                                        </p:tav>
                                      </p:tavLst>
                                    </p:anim>
                                    <p:animEffect transition="in" filter="fade">
                                      <p:cBhvr>
                                        <p:cTn id="16" dur="1000"/>
                                        <p:tgtEl>
                                          <p:spTgt spid="6"/>
                                        </p:tgtEl>
                                      </p:cBhvr>
                                    </p:animEffect>
                                  </p:childTnLst>
                                </p:cTn>
                              </p:par>
                              <p:par>
                                <p:cTn id="17" presetID="49" presetClass="entr" presetSubtype="0" decel="100000" fill="hold" grpId="0" nodeType="with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360"/>
                                          </p:val>
                                        </p:tav>
                                        <p:tav tm="100000">
                                          <p:val>
                                            <p:fltVal val="0"/>
                                          </p:val>
                                        </p:tav>
                                      </p:tavLst>
                                    </p:anim>
                                    <p:animEffect transition="in" filter="fade">
                                      <p:cBhvr>
                                        <p:cTn id="22" dur="1000"/>
                                        <p:tgtEl>
                                          <p:spTgt spid="7"/>
                                        </p:tgtEl>
                                      </p:cBhvr>
                                    </p:animEffect>
                                  </p:childTnLst>
                                </p:cTn>
                              </p:par>
                              <p:par>
                                <p:cTn id="23" presetID="49" presetClass="entr" presetSubtype="0" decel="100000" fill="hold" grpId="0" nodeType="withEffect" nodePh="1">
                                  <p:stCondLst>
                                    <p:cond delay="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360"/>
                                          </p:val>
                                        </p:tav>
                                        <p:tav tm="100000">
                                          <p:val>
                                            <p:fltVal val="0"/>
                                          </p:val>
                                        </p:tav>
                                      </p:tavLst>
                                    </p:anim>
                                    <p:animEffect transition="in" filter="fade">
                                      <p:cBhvr>
                                        <p:cTn id="28" dur="1000"/>
                                        <p:tgtEl>
                                          <p:spTgt spid="8"/>
                                        </p:tgtEl>
                                      </p:cBhvr>
                                    </p:animEffect>
                                  </p:childTnLst>
                                </p:cTn>
                              </p:par>
                              <p:par>
                                <p:cTn id="29" presetID="49" presetClass="entr" presetSubtype="0" decel="100000" fill="hold" grpId="0" nodeType="withEffect" nodePh="1">
                                  <p:stCondLst>
                                    <p:cond delay="11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36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53839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805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3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288372" y="2286358"/>
            <a:ext cx="2466192" cy="3430411"/>
          </a:xfrm>
          <a:custGeom>
            <a:avLst/>
            <a:gdLst>
              <a:gd name="connsiteX0" fmla="*/ 571747 w 2466192"/>
              <a:gd name="connsiteY0" fmla="*/ 0 h 3430411"/>
              <a:gd name="connsiteX1" fmla="*/ 2466192 w 2466192"/>
              <a:gd name="connsiteY1" fmla="*/ 0 h 3430411"/>
              <a:gd name="connsiteX2" fmla="*/ 2466192 w 2466192"/>
              <a:gd name="connsiteY2" fmla="*/ 3430411 h 3430411"/>
              <a:gd name="connsiteX3" fmla="*/ 571747 w 2466192"/>
              <a:gd name="connsiteY3" fmla="*/ 3430411 h 3430411"/>
              <a:gd name="connsiteX4" fmla="*/ 0 w 2466192"/>
              <a:gd name="connsiteY4" fmla="*/ 2858664 h 3430411"/>
              <a:gd name="connsiteX5" fmla="*/ 0 w 2466192"/>
              <a:gd name="connsiteY5" fmla="*/ 571747 h 3430411"/>
              <a:gd name="connsiteX6" fmla="*/ 571747 w 2466192"/>
              <a:gd name="connsiteY6" fmla="*/ 0 h 343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192" h="3430411">
                <a:moveTo>
                  <a:pt x="571747" y="0"/>
                </a:moveTo>
                <a:lnTo>
                  <a:pt x="2466192" y="0"/>
                </a:lnTo>
                <a:lnTo>
                  <a:pt x="2466192" y="3430411"/>
                </a:lnTo>
                <a:lnTo>
                  <a:pt x="571747" y="3430411"/>
                </a:lnTo>
                <a:cubicBezTo>
                  <a:pt x="255980" y="3430411"/>
                  <a:pt x="0" y="3174431"/>
                  <a:pt x="0" y="2858664"/>
                </a:cubicBezTo>
                <a:lnTo>
                  <a:pt x="0" y="571747"/>
                </a:lnTo>
                <a:cubicBezTo>
                  <a:pt x="0" y="255980"/>
                  <a:pt x="255980" y="0"/>
                  <a:pt x="57174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4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8928098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77594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725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7698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9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13403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9460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6620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825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8927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776935" y="635699"/>
            <a:ext cx="1821382" cy="2549025"/>
          </a:xfrm>
          <a:custGeom>
            <a:avLst/>
            <a:gdLst>
              <a:gd name="connsiteX0" fmla="*/ 0 w 1821382"/>
              <a:gd name="connsiteY0" fmla="*/ 0 h 2549025"/>
              <a:gd name="connsiteX1" fmla="*/ 1396536 w 1821382"/>
              <a:gd name="connsiteY1" fmla="*/ 0 h 2549025"/>
              <a:gd name="connsiteX2" fmla="*/ 1821382 w 1821382"/>
              <a:gd name="connsiteY2" fmla="*/ 424846 h 2549025"/>
              <a:gd name="connsiteX3" fmla="*/ 1821382 w 1821382"/>
              <a:gd name="connsiteY3" fmla="*/ 2124179 h 2549025"/>
              <a:gd name="connsiteX4" fmla="*/ 1396536 w 1821382"/>
              <a:gd name="connsiteY4" fmla="*/ 2549025 h 2549025"/>
              <a:gd name="connsiteX5" fmla="*/ 0 w 1821382"/>
              <a:gd name="connsiteY5" fmla="*/ 2549025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382" h="2549025">
                <a:moveTo>
                  <a:pt x="0" y="0"/>
                </a:moveTo>
                <a:lnTo>
                  <a:pt x="1396536" y="0"/>
                </a:lnTo>
                <a:cubicBezTo>
                  <a:pt x="1631172" y="0"/>
                  <a:pt x="1821382" y="190210"/>
                  <a:pt x="1821382" y="424846"/>
                </a:cubicBezTo>
                <a:lnTo>
                  <a:pt x="1821382" y="2124179"/>
                </a:lnTo>
                <a:cubicBezTo>
                  <a:pt x="1821382" y="2358815"/>
                  <a:pt x="1631172" y="2549025"/>
                  <a:pt x="1396536" y="2549025"/>
                </a:cubicBezTo>
                <a:lnTo>
                  <a:pt x="0" y="2549025"/>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2"/>
          </p:nvPr>
        </p:nvSpPr>
        <p:spPr>
          <a:xfrm>
            <a:off x="7166327" y="1162484"/>
            <a:ext cx="2549025" cy="1821383"/>
          </a:xfrm>
          <a:custGeom>
            <a:avLst/>
            <a:gdLst>
              <a:gd name="connsiteX0" fmla="*/ 424846 w 2549025"/>
              <a:gd name="connsiteY0" fmla="*/ 0 h 1821383"/>
              <a:gd name="connsiteX1" fmla="*/ 2124179 w 2549025"/>
              <a:gd name="connsiteY1" fmla="*/ 0 h 1821383"/>
              <a:gd name="connsiteX2" fmla="*/ 2549025 w 2549025"/>
              <a:gd name="connsiteY2" fmla="*/ 424847 h 1821383"/>
              <a:gd name="connsiteX3" fmla="*/ 2549025 w 2549025"/>
              <a:gd name="connsiteY3" fmla="*/ 1821383 h 1821383"/>
              <a:gd name="connsiteX4" fmla="*/ 0 w 2549025"/>
              <a:gd name="connsiteY4" fmla="*/ 1821382 h 1821383"/>
              <a:gd name="connsiteX5" fmla="*/ 0 w 2549025"/>
              <a:gd name="connsiteY5" fmla="*/ 424846 h 1821383"/>
              <a:gd name="connsiteX6" fmla="*/ 424846 w 2549025"/>
              <a:gd name="connsiteY6" fmla="*/ 0 h 182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025" h="1821383">
                <a:moveTo>
                  <a:pt x="424846" y="0"/>
                </a:moveTo>
                <a:lnTo>
                  <a:pt x="2124179" y="0"/>
                </a:lnTo>
                <a:cubicBezTo>
                  <a:pt x="2358815" y="1"/>
                  <a:pt x="2549025" y="190211"/>
                  <a:pt x="2549025" y="424847"/>
                </a:cubicBezTo>
                <a:lnTo>
                  <a:pt x="2549025" y="1821383"/>
                </a:lnTo>
                <a:lnTo>
                  <a:pt x="0" y="1821382"/>
                </a:lnTo>
                <a:lnTo>
                  <a:pt x="0" y="424846"/>
                </a:lnTo>
                <a:cubicBezTo>
                  <a:pt x="0" y="190210"/>
                  <a:pt x="190210" y="0"/>
                  <a:pt x="42484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1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460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294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0482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42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283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3683776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92838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4003314" y="544260"/>
            <a:ext cx="1821382" cy="2549025"/>
          </a:xfrm>
          <a:custGeom>
            <a:avLst/>
            <a:gdLst>
              <a:gd name="connsiteX0" fmla="*/ 0 w 1821382"/>
              <a:gd name="connsiteY0" fmla="*/ 0 h 2549025"/>
              <a:gd name="connsiteX1" fmla="*/ 1396536 w 1821382"/>
              <a:gd name="connsiteY1" fmla="*/ 0 h 2549025"/>
              <a:gd name="connsiteX2" fmla="*/ 1821382 w 1821382"/>
              <a:gd name="connsiteY2" fmla="*/ 424846 h 2549025"/>
              <a:gd name="connsiteX3" fmla="*/ 1821382 w 1821382"/>
              <a:gd name="connsiteY3" fmla="*/ 2124179 h 2549025"/>
              <a:gd name="connsiteX4" fmla="*/ 1396536 w 1821382"/>
              <a:gd name="connsiteY4" fmla="*/ 2549025 h 2549025"/>
              <a:gd name="connsiteX5" fmla="*/ 0 w 1821382"/>
              <a:gd name="connsiteY5" fmla="*/ 2549025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382" h="2549025">
                <a:moveTo>
                  <a:pt x="0" y="0"/>
                </a:moveTo>
                <a:lnTo>
                  <a:pt x="1396536" y="0"/>
                </a:lnTo>
                <a:cubicBezTo>
                  <a:pt x="1631172" y="0"/>
                  <a:pt x="1821382" y="190210"/>
                  <a:pt x="1821382" y="424846"/>
                </a:cubicBezTo>
                <a:lnTo>
                  <a:pt x="1821382" y="2124179"/>
                </a:lnTo>
                <a:cubicBezTo>
                  <a:pt x="1821382" y="2358815"/>
                  <a:pt x="1631172" y="2549025"/>
                  <a:pt x="1396536" y="2549025"/>
                </a:cubicBezTo>
                <a:lnTo>
                  <a:pt x="0" y="2549025"/>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6546920" y="3185319"/>
            <a:ext cx="1821382" cy="2549025"/>
          </a:xfrm>
          <a:custGeom>
            <a:avLst/>
            <a:gdLst>
              <a:gd name="connsiteX0" fmla="*/ 424846 w 1821382"/>
              <a:gd name="connsiteY0" fmla="*/ 0 h 2549025"/>
              <a:gd name="connsiteX1" fmla="*/ 1821382 w 1821382"/>
              <a:gd name="connsiteY1" fmla="*/ 0 h 2549025"/>
              <a:gd name="connsiteX2" fmla="*/ 1821382 w 1821382"/>
              <a:gd name="connsiteY2" fmla="*/ 2549025 h 2549025"/>
              <a:gd name="connsiteX3" fmla="*/ 424846 w 1821382"/>
              <a:gd name="connsiteY3" fmla="*/ 2549025 h 2549025"/>
              <a:gd name="connsiteX4" fmla="*/ 0 w 1821382"/>
              <a:gd name="connsiteY4" fmla="*/ 2124179 h 2549025"/>
              <a:gd name="connsiteX5" fmla="*/ 0 w 1821382"/>
              <a:gd name="connsiteY5" fmla="*/ 424846 h 2549025"/>
              <a:gd name="connsiteX6" fmla="*/ 424846 w 1821382"/>
              <a:gd name="connsiteY6" fmla="*/ 0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1382" h="2549025">
                <a:moveTo>
                  <a:pt x="424846" y="0"/>
                </a:moveTo>
                <a:lnTo>
                  <a:pt x="1821382" y="0"/>
                </a:lnTo>
                <a:lnTo>
                  <a:pt x="1821382" y="2549025"/>
                </a:lnTo>
                <a:lnTo>
                  <a:pt x="424846" y="2549025"/>
                </a:lnTo>
                <a:cubicBezTo>
                  <a:pt x="190210" y="2549025"/>
                  <a:pt x="0" y="2358815"/>
                  <a:pt x="0" y="2124179"/>
                </a:cubicBezTo>
                <a:lnTo>
                  <a:pt x="0" y="424846"/>
                </a:lnTo>
                <a:cubicBezTo>
                  <a:pt x="0" y="190210"/>
                  <a:pt x="190210" y="0"/>
                  <a:pt x="42484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10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460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3A0B4-A60D-40A3-A6C4-8C01C131CACD}"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785668" y="2581185"/>
            <a:ext cx="1744579" cy="2149417"/>
          </a:xfrm>
          <a:custGeom>
            <a:avLst/>
            <a:gdLst>
              <a:gd name="connsiteX0" fmla="*/ 44574 w 1744579"/>
              <a:gd name="connsiteY0" fmla="*/ 0 h 2149417"/>
              <a:gd name="connsiteX1" fmla="*/ 1700005 w 1744579"/>
              <a:gd name="connsiteY1" fmla="*/ 0 h 2149417"/>
              <a:gd name="connsiteX2" fmla="*/ 1744579 w 1744579"/>
              <a:gd name="connsiteY2" fmla="*/ 44574 h 2149417"/>
              <a:gd name="connsiteX3" fmla="*/ 1744579 w 1744579"/>
              <a:gd name="connsiteY3" fmla="*/ 2104843 h 2149417"/>
              <a:gd name="connsiteX4" fmla="*/ 1700005 w 1744579"/>
              <a:gd name="connsiteY4" fmla="*/ 2149417 h 2149417"/>
              <a:gd name="connsiteX5" fmla="*/ 44574 w 1744579"/>
              <a:gd name="connsiteY5" fmla="*/ 2149417 h 2149417"/>
              <a:gd name="connsiteX6" fmla="*/ 0 w 1744579"/>
              <a:gd name="connsiteY6" fmla="*/ 2104843 h 2149417"/>
              <a:gd name="connsiteX7" fmla="*/ 0 w 1744579"/>
              <a:gd name="connsiteY7" fmla="*/ 44574 h 2149417"/>
              <a:gd name="connsiteX8" fmla="*/ 44574 w 1744579"/>
              <a:gd name="connsiteY8" fmla="*/ 0 h 21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579" h="2149417">
                <a:moveTo>
                  <a:pt x="44574" y="0"/>
                </a:moveTo>
                <a:lnTo>
                  <a:pt x="1700005" y="0"/>
                </a:lnTo>
                <a:cubicBezTo>
                  <a:pt x="1724623" y="0"/>
                  <a:pt x="1744579" y="19956"/>
                  <a:pt x="1744579" y="44574"/>
                </a:cubicBezTo>
                <a:lnTo>
                  <a:pt x="1744579" y="2104843"/>
                </a:lnTo>
                <a:cubicBezTo>
                  <a:pt x="1744579" y="2129461"/>
                  <a:pt x="1724623" y="2149417"/>
                  <a:pt x="1700005" y="2149417"/>
                </a:cubicBezTo>
                <a:lnTo>
                  <a:pt x="44574" y="2149417"/>
                </a:lnTo>
                <a:cubicBezTo>
                  <a:pt x="19956" y="2149417"/>
                  <a:pt x="0" y="2129461"/>
                  <a:pt x="0" y="2104843"/>
                </a:cubicBezTo>
                <a:lnTo>
                  <a:pt x="0" y="44574"/>
                </a:lnTo>
                <a:cubicBezTo>
                  <a:pt x="0" y="19956"/>
                  <a:pt x="19956" y="0"/>
                  <a:pt x="44574"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6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1442160" y="1675182"/>
            <a:ext cx="2286001" cy="2286002"/>
          </a:xfrm>
          <a:custGeom>
            <a:avLst/>
            <a:gdLst>
              <a:gd name="connsiteX0" fmla="*/ 1143000 w 2286001"/>
              <a:gd name="connsiteY0" fmla="*/ 0 h 2286002"/>
              <a:gd name="connsiteX1" fmla="*/ 1640147 w 2286001"/>
              <a:gd name="connsiteY1" fmla="*/ 205923 h 2286002"/>
              <a:gd name="connsiteX2" fmla="*/ 2080078 w 2286001"/>
              <a:gd name="connsiteY2" fmla="*/ 645857 h 2286002"/>
              <a:gd name="connsiteX3" fmla="*/ 2080078 w 2286001"/>
              <a:gd name="connsiteY3" fmla="*/ 1640148 h 2286002"/>
              <a:gd name="connsiteX4" fmla="*/ 1640147 w 2286001"/>
              <a:gd name="connsiteY4" fmla="*/ 2080078 h 2286002"/>
              <a:gd name="connsiteX5" fmla="*/ 645859 w 2286001"/>
              <a:gd name="connsiteY5" fmla="*/ 2080078 h 2286002"/>
              <a:gd name="connsiteX6" fmla="*/ 205925 w 2286001"/>
              <a:gd name="connsiteY6" fmla="*/ 1640146 h 2286002"/>
              <a:gd name="connsiteX7" fmla="*/ 205925 w 2286001"/>
              <a:gd name="connsiteY7" fmla="*/ 645855 h 2286002"/>
              <a:gd name="connsiteX8" fmla="*/ 645856 w 2286001"/>
              <a:gd name="connsiteY8" fmla="*/ 205923 h 2286002"/>
              <a:gd name="connsiteX9" fmla="*/ 1143000 w 2286001"/>
              <a:gd name="connsiteY9"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1" h="2286002">
                <a:moveTo>
                  <a:pt x="1143000" y="0"/>
                </a:moveTo>
                <a:cubicBezTo>
                  <a:pt x="1322933" y="0"/>
                  <a:pt x="1502862" y="68641"/>
                  <a:pt x="1640147" y="205923"/>
                </a:cubicBezTo>
                <a:lnTo>
                  <a:pt x="2080078" y="645857"/>
                </a:lnTo>
                <a:cubicBezTo>
                  <a:pt x="2354643" y="920423"/>
                  <a:pt x="2354643" y="1365583"/>
                  <a:pt x="2080078" y="1640148"/>
                </a:cubicBezTo>
                <a:lnTo>
                  <a:pt x="1640147" y="2080078"/>
                </a:lnTo>
                <a:cubicBezTo>
                  <a:pt x="1365584" y="2354644"/>
                  <a:pt x="920422" y="2354644"/>
                  <a:pt x="645859" y="2080078"/>
                </a:cubicBezTo>
                <a:lnTo>
                  <a:pt x="205925" y="1640146"/>
                </a:lnTo>
                <a:cubicBezTo>
                  <a:pt x="-68641" y="1365580"/>
                  <a:pt x="-68641" y="920420"/>
                  <a:pt x="205925" y="645855"/>
                </a:cubicBezTo>
                <a:lnTo>
                  <a:pt x="645856" y="205923"/>
                </a:lnTo>
                <a:cubicBezTo>
                  <a:pt x="783138" y="68641"/>
                  <a:pt x="963070" y="0"/>
                  <a:pt x="11430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6" name="Picture Placeholder 25"/>
          <p:cNvSpPr>
            <a:spLocks noGrp="1"/>
          </p:cNvSpPr>
          <p:nvPr>
            <p:ph type="pic" sz="quarter" idx="11"/>
          </p:nvPr>
        </p:nvSpPr>
        <p:spPr>
          <a:xfrm>
            <a:off x="2" y="3601670"/>
            <a:ext cx="1143001" cy="2286003"/>
          </a:xfrm>
          <a:custGeom>
            <a:avLst/>
            <a:gdLst>
              <a:gd name="connsiteX0" fmla="*/ 0 w 1143001"/>
              <a:gd name="connsiteY0" fmla="*/ 0 h 2286003"/>
              <a:gd name="connsiteX1" fmla="*/ 497146 w 1143001"/>
              <a:gd name="connsiteY1" fmla="*/ 205923 h 2286003"/>
              <a:gd name="connsiteX2" fmla="*/ 937078 w 1143001"/>
              <a:gd name="connsiteY2" fmla="*/ 645857 h 2286003"/>
              <a:gd name="connsiteX3" fmla="*/ 937078 w 1143001"/>
              <a:gd name="connsiteY3" fmla="*/ 1640148 h 2286003"/>
              <a:gd name="connsiteX4" fmla="*/ 497146 w 1143001"/>
              <a:gd name="connsiteY4" fmla="*/ 2080078 h 2286003"/>
              <a:gd name="connsiteX5" fmla="*/ 3 w 1143001"/>
              <a:gd name="connsiteY5" fmla="*/ 2286003 h 2286003"/>
              <a:gd name="connsiteX6" fmla="*/ 0 w 1143001"/>
              <a:gd name="connsiteY6"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1" h="2286003">
                <a:moveTo>
                  <a:pt x="0" y="0"/>
                </a:moveTo>
                <a:cubicBezTo>
                  <a:pt x="179933" y="0"/>
                  <a:pt x="359862" y="68641"/>
                  <a:pt x="497146" y="205923"/>
                </a:cubicBezTo>
                <a:lnTo>
                  <a:pt x="937078" y="645857"/>
                </a:lnTo>
                <a:cubicBezTo>
                  <a:pt x="1211643" y="920423"/>
                  <a:pt x="1211643" y="1365583"/>
                  <a:pt x="937078" y="1640148"/>
                </a:cubicBezTo>
                <a:lnTo>
                  <a:pt x="497146" y="2080078"/>
                </a:lnTo>
                <a:cubicBezTo>
                  <a:pt x="359865" y="2217361"/>
                  <a:pt x="179934" y="2286003"/>
                  <a:pt x="3" y="2286003"/>
                </a:cubicBezTo>
                <a:lnTo>
                  <a:pt x="0" y="228600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2"/>
          </p:nvPr>
        </p:nvSpPr>
        <p:spPr>
          <a:xfrm>
            <a:off x="4724400" y="353335"/>
            <a:ext cx="2743202" cy="2743202"/>
          </a:xfrm>
          <a:custGeom>
            <a:avLst/>
            <a:gdLst>
              <a:gd name="connsiteX0" fmla="*/ 1371600 w 2743202"/>
              <a:gd name="connsiteY0" fmla="*/ 0 h 2743202"/>
              <a:gd name="connsiteX1" fmla="*/ 1968176 w 2743202"/>
              <a:gd name="connsiteY1" fmla="*/ 247107 h 2743202"/>
              <a:gd name="connsiteX2" fmla="*/ 2496093 w 2743202"/>
              <a:gd name="connsiteY2" fmla="*/ 775029 h 2743202"/>
              <a:gd name="connsiteX3" fmla="*/ 2496093 w 2743202"/>
              <a:gd name="connsiteY3" fmla="*/ 1968178 h 2743202"/>
              <a:gd name="connsiteX4" fmla="*/ 1968176 w 2743202"/>
              <a:gd name="connsiteY4" fmla="*/ 2496093 h 2743202"/>
              <a:gd name="connsiteX5" fmla="*/ 775031 w 2743202"/>
              <a:gd name="connsiteY5" fmla="*/ 2496093 h 2743202"/>
              <a:gd name="connsiteX6" fmla="*/ 247110 w 2743202"/>
              <a:gd name="connsiteY6" fmla="*/ 1968175 h 2743202"/>
              <a:gd name="connsiteX7" fmla="*/ 247110 w 2743202"/>
              <a:gd name="connsiteY7" fmla="*/ 775025 h 2743202"/>
              <a:gd name="connsiteX8" fmla="*/ 775028 w 2743202"/>
              <a:gd name="connsiteY8" fmla="*/ 247107 h 2743202"/>
              <a:gd name="connsiteX9" fmla="*/ 1371600 w 2743202"/>
              <a:gd name="connsiteY9" fmla="*/ 0 h 27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2" h="2743202">
                <a:moveTo>
                  <a:pt x="1371600" y="0"/>
                </a:moveTo>
                <a:cubicBezTo>
                  <a:pt x="1587519" y="0"/>
                  <a:pt x="1803435" y="82369"/>
                  <a:pt x="1968176" y="247107"/>
                </a:cubicBezTo>
                <a:lnTo>
                  <a:pt x="2496093" y="775029"/>
                </a:lnTo>
                <a:cubicBezTo>
                  <a:pt x="2825572" y="1104508"/>
                  <a:pt x="2825572" y="1638699"/>
                  <a:pt x="2496093" y="1968178"/>
                </a:cubicBezTo>
                <a:lnTo>
                  <a:pt x="1968176" y="2496093"/>
                </a:lnTo>
                <a:cubicBezTo>
                  <a:pt x="1638700" y="2825572"/>
                  <a:pt x="1104506" y="2825572"/>
                  <a:pt x="775031" y="2496093"/>
                </a:cubicBezTo>
                <a:lnTo>
                  <a:pt x="247110" y="1968175"/>
                </a:lnTo>
                <a:cubicBezTo>
                  <a:pt x="-82369" y="1638696"/>
                  <a:pt x="-82369" y="1104504"/>
                  <a:pt x="247110" y="775025"/>
                </a:cubicBezTo>
                <a:lnTo>
                  <a:pt x="775028" y="247107"/>
                </a:lnTo>
                <a:cubicBezTo>
                  <a:pt x="939765" y="82369"/>
                  <a:pt x="1155684" y="0"/>
                  <a:pt x="13716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3"/>
          </p:nvPr>
        </p:nvSpPr>
        <p:spPr>
          <a:xfrm>
            <a:off x="8463842" y="1675182"/>
            <a:ext cx="2286001" cy="2286002"/>
          </a:xfrm>
          <a:custGeom>
            <a:avLst/>
            <a:gdLst>
              <a:gd name="connsiteX0" fmla="*/ 1143000 w 2286001"/>
              <a:gd name="connsiteY0" fmla="*/ 0 h 2286002"/>
              <a:gd name="connsiteX1" fmla="*/ 1640146 w 2286001"/>
              <a:gd name="connsiteY1" fmla="*/ 205923 h 2286002"/>
              <a:gd name="connsiteX2" fmla="*/ 2080078 w 2286001"/>
              <a:gd name="connsiteY2" fmla="*/ 645857 h 2286002"/>
              <a:gd name="connsiteX3" fmla="*/ 2080078 w 2286001"/>
              <a:gd name="connsiteY3" fmla="*/ 1640148 h 2286002"/>
              <a:gd name="connsiteX4" fmla="*/ 1640146 w 2286001"/>
              <a:gd name="connsiteY4" fmla="*/ 2080078 h 2286002"/>
              <a:gd name="connsiteX5" fmla="*/ 645859 w 2286001"/>
              <a:gd name="connsiteY5" fmla="*/ 2080078 h 2286002"/>
              <a:gd name="connsiteX6" fmla="*/ 205925 w 2286001"/>
              <a:gd name="connsiteY6" fmla="*/ 1640146 h 2286002"/>
              <a:gd name="connsiteX7" fmla="*/ 205925 w 2286001"/>
              <a:gd name="connsiteY7" fmla="*/ 645855 h 2286002"/>
              <a:gd name="connsiteX8" fmla="*/ 645856 w 2286001"/>
              <a:gd name="connsiteY8" fmla="*/ 205923 h 2286002"/>
              <a:gd name="connsiteX9" fmla="*/ 1143000 w 2286001"/>
              <a:gd name="connsiteY9"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1" h="2286002">
                <a:moveTo>
                  <a:pt x="1143000" y="0"/>
                </a:moveTo>
                <a:cubicBezTo>
                  <a:pt x="1322933" y="0"/>
                  <a:pt x="1502862" y="68641"/>
                  <a:pt x="1640146" y="205923"/>
                </a:cubicBezTo>
                <a:lnTo>
                  <a:pt x="2080078" y="645857"/>
                </a:lnTo>
                <a:cubicBezTo>
                  <a:pt x="2354643" y="920423"/>
                  <a:pt x="2354643" y="1365583"/>
                  <a:pt x="2080078" y="1640148"/>
                </a:cubicBezTo>
                <a:lnTo>
                  <a:pt x="1640146" y="2080078"/>
                </a:lnTo>
                <a:cubicBezTo>
                  <a:pt x="1365583" y="2354644"/>
                  <a:pt x="920422" y="2354644"/>
                  <a:pt x="645859" y="2080078"/>
                </a:cubicBezTo>
                <a:lnTo>
                  <a:pt x="205925" y="1640146"/>
                </a:lnTo>
                <a:cubicBezTo>
                  <a:pt x="-68641" y="1365580"/>
                  <a:pt x="-68641" y="920420"/>
                  <a:pt x="205925" y="645855"/>
                </a:cubicBezTo>
                <a:lnTo>
                  <a:pt x="645856" y="205923"/>
                </a:lnTo>
                <a:cubicBezTo>
                  <a:pt x="783138" y="68641"/>
                  <a:pt x="963070" y="0"/>
                  <a:pt x="11430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2" name="Picture Placeholder 31"/>
          <p:cNvSpPr>
            <a:spLocks noGrp="1"/>
          </p:cNvSpPr>
          <p:nvPr>
            <p:ph type="pic" sz="quarter" idx="14"/>
          </p:nvPr>
        </p:nvSpPr>
        <p:spPr>
          <a:xfrm>
            <a:off x="11049002" y="3608010"/>
            <a:ext cx="1142999" cy="2286003"/>
          </a:xfrm>
          <a:custGeom>
            <a:avLst/>
            <a:gdLst>
              <a:gd name="connsiteX0" fmla="*/ 1142999 w 1142999"/>
              <a:gd name="connsiteY0" fmla="*/ 0 h 2286003"/>
              <a:gd name="connsiteX1" fmla="*/ 1142999 w 1142999"/>
              <a:gd name="connsiteY1" fmla="*/ 2286003 h 2286003"/>
              <a:gd name="connsiteX2" fmla="*/ 1008721 w 1142999"/>
              <a:gd name="connsiteY2" fmla="*/ 2273132 h 2286003"/>
              <a:gd name="connsiteX3" fmla="*/ 645859 w 1142999"/>
              <a:gd name="connsiteY3" fmla="*/ 2080078 h 2286003"/>
              <a:gd name="connsiteX4" fmla="*/ 205925 w 1142999"/>
              <a:gd name="connsiteY4" fmla="*/ 1640146 h 2286003"/>
              <a:gd name="connsiteX5" fmla="*/ 205925 w 1142999"/>
              <a:gd name="connsiteY5" fmla="*/ 645855 h 2286003"/>
              <a:gd name="connsiteX6" fmla="*/ 645856 w 1142999"/>
              <a:gd name="connsiteY6" fmla="*/ 205923 h 2286003"/>
              <a:gd name="connsiteX7" fmla="*/ 1008719 w 1142999"/>
              <a:gd name="connsiteY7" fmla="*/ 12870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999" h="2286003">
                <a:moveTo>
                  <a:pt x="1142999" y="0"/>
                </a:moveTo>
                <a:lnTo>
                  <a:pt x="1142999" y="2286003"/>
                </a:lnTo>
                <a:lnTo>
                  <a:pt x="1008721" y="2273132"/>
                </a:lnTo>
                <a:cubicBezTo>
                  <a:pt x="875772" y="2247392"/>
                  <a:pt x="748820" y="2183040"/>
                  <a:pt x="645859" y="2080078"/>
                </a:cubicBezTo>
                <a:lnTo>
                  <a:pt x="205925" y="1640146"/>
                </a:lnTo>
                <a:cubicBezTo>
                  <a:pt x="-68641" y="1365580"/>
                  <a:pt x="-68641" y="920420"/>
                  <a:pt x="205925" y="645855"/>
                </a:cubicBezTo>
                <a:lnTo>
                  <a:pt x="645856" y="205923"/>
                </a:lnTo>
                <a:cubicBezTo>
                  <a:pt x="748817" y="102962"/>
                  <a:pt x="875770" y="38611"/>
                  <a:pt x="1008719" y="1287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ppt_x"/>
                                          </p:val>
                                        </p:tav>
                                        <p:tav tm="100000">
                                          <p:val>
                                            <p:strVal val="#ppt_x"/>
                                          </p:val>
                                        </p:tav>
                                      </p:tavLst>
                                    </p:anim>
                                    <p:anim calcmode="lin" valueType="num">
                                      <p:cBhvr additive="base">
                                        <p:cTn id="12" dur="10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0"/>
                                  </p:stCondLst>
                                  <p:endCondLst>
                                    <p:cond evt="begin" delay="0">
                                      <p:tn val="17"/>
                                    </p:cond>
                                  </p:end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8" grpId="0"/>
      <p:bldP spid="30" grpId="0"/>
      <p:bldP spid="3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3A0B4-A60D-40A3-A6C4-8C01C131CACD}"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08A83-AF39-4326-8FF3-80CAF56509D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757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3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3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hyperlink" Target="http://www.domain.com/" TargetMode="Externa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0121" y="620089"/>
            <a:ext cx="10606957" cy="830997"/>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ctr"/>
            <a:r>
              <a:rPr lang="en-US" sz="4800" dirty="0">
                <a:solidFill>
                  <a:schemeClr val="bg2">
                    <a:lumMod val="50000"/>
                  </a:schemeClr>
                </a:solidFill>
                <a:latin typeface="Raleway Black" panose="020B0A03030101060003" pitchFamily="34" charset="0"/>
              </a:rPr>
              <a:t>CROSS SITE SCRIPTING  - XSS</a:t>
            </a:r>
            <a:endParaRPr lang="en-US" sz="4800" dirty="0">
              <a:solidFill>
                <a:schemeClr val="bg2">
                  <a:lumMod val="50000"/>
                </a:schemeClr>
              </a:solidFill>
              <a:effectLst>
                <a:outerShdw blurRad="393700" dist="88900" dir="4200000" sx="104000" sy="104000" algn="ctr" rotWithShape="0">
                  <a:schemeClr val="tx1">
                    <a:lumMod val="95000"/>
                    <a:lumOff val="5000"/>
                    <a:alpha val="11000"/>
                  </a:schemeClr>
                </a:outerShdw>
              </a:effectLst>
              <a:latin typeface="Raleway Black" panose="020B0A03030101060003" pitchFamily="34" charset="0"/>
            </a:endParaRPr>
          </a:p>
        </p:txBody>
      </p:sp>
      <p:sp>
        <p:nvSpPr>
          <p:cNvPr id="6" name="TextBox 5"/>
          <p:cNvSpPr txBox="1"/>
          <p:nvPr/>
        </p:nvSpPr>
        <p:spPr>
          <a:xfrm>
            <a:off x="777154" y="1525533"/>
            <a:ext cx="4197135" cy="4801314"/>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just"/>
            <a:r>
              <a:rPr lang="vi-VN" dirty="0">
                <a:latin typeface="Times New Roman" panose="02020603050405020304" pitchFamily="18" charset="0"/>
                <a:cs typeface="Times New Roman" panose="02020603050405020304" pitchFamily="18" charset="0"/>
              </a:rPr>
              <a:t>Cross-Site Scripting (XSS) là một loại lỗ hổng bảo mật có thể được tìm thấy trong một số ứng dụng web.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Nó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kĩ thuật tấn công bằng cách chèn vào các website động (ASP, PHP, CGI, JSP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những thẻ HTML hay những đoạn mã </a:t>
            </a:r>
            <a:r>
              <a:rPr lang="en-US" dirty="0">
                <a:latin typeface="Times New Roman" panose="02020603050405020304" pitchFamily="18" charset="0"/>
                <a:cs typeface="Times New Roman" panose="02020603050405020304" pitchFamily="18" charset="0"/>
              </a:rPr>
              <a:t>SCRIPT</a:t>
            </a:r>
            <a:r>
              <a:rPr lang="vi-VN" dirty="0">
                <a:latin typeface="Times New Roman" panose="02020603050405020304" pitchFamily="18" charset="0"/>
                <a:cs typeface="Times New Roman" panose="02020603050405020304" pitchFamily="18" charset="0"/>
              </a:rPr>
              <a:t> nguy hiểm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Trong đó, những đoạn mã nguy hiểm được chèn vào hầu hết được viết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Client-Site</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Script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JavaScript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JScript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DHTML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HTML</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K</a:t>
            </a:r>
            <a:r>
              <a:rPr lang="vi-VN" dirty="0">
                <a:latin typeface="Times New Roman" panose="02020603050405020304" pitchFamily="18" charset="0"/>
                <a:cs typeface="Times New Roman" panose="02020603050405020304" pitchFamily="18" charset="0"/>
              </a:rPr>
              <a:t>hi người dùng vào những trang web này thì mã độc sẽ</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được thực thi trên máy người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p>
        </p:txBody>
      </p:sp>
      <p:grpSp>
        <p:nvGrpSpPr>
          <p:cNvPr id="2" name="Group 1"/>
          <p:cNvGrpSpPr/>
          <p:nvPr/>
        </p:nvGrpSpPr>
        <p:grpSpPr>
          <a:xfrm>
            <a:off x="4886494" y="6091353"/>
            <a:ext cx="2891460" cy="470988"/>
            <a:chOff x="4641574" y="4509080"/>
            <a:chExt cx="2891460" cy="470988"/>
          </a:xfrm>
        </p:grpSpPr>
        <p:sp>
          <p:nvSpPr>
            <p:cNvPr id="12" name="Rectangle: Rounded Corners 11"/>
            <p:cNvSpPr/>
            <p:nvPr/>
          </p:nvSpPr>
          <p:spPr>
            <a:xfrm>
              <a:off x="4641574" y="4509080"/>
              <a:ext cx="2891460" cy="470988"/>
            </a:xfrm>
            <a:prstGeom prst="roundRect">
              <a:avLst>
                <a:gd name="adj" fmla="val 50000"/>
              </a:avLst>
            </a:prstGeom>
            <a:gradFill>
              <a:gsLst>
                <a:gs pos="0">
                  <a:srgbClr val="90CF5B"/>
                </a:gs>
                <a:gs pos="100000">
                  <a:srgbClr val="3DB64D"/>
                </a:gs>
              </a:gsLst>
              <a:lin ang="0" scaled="1"/>
            </a:gra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44577" y="4536766"/>
              <a:ext cx="1885453" cy="369332"/>
            </a:xfrm>
            <a:prstGeom prst="rect">
              <a:avLst/>
            </a:prstGeom>
            <a:noFill/>
          </p:spPr>
          <p:txBody>
            <a:bodyPr wrap="none" rtlCol="0">
              <a:spAutoFit/>
            </a:bodyPr>
            <a:lstStyle/>
            <a:p>
              <a:r>
                <a:rPr lang="en-US" b="1" dirty="0">
                  <a:solidFill>
                    <a:schemeClr val="tx1">
                      <a:lumMod val="50000"/>
                      <a:lumOff val="50000"/>
                    </a:schemeClr>
                  </a:solidFill>
                  <a:latin typeface="Raleway" panose="020B0503030101060003" pitchFamily="34" charset="0"/>
                </a:rPr>
                <a:t>XSS INJECTION</a:t>
              </a:r>
            </a:p>
          </p:txBody>
        </p:sp>
      </p:grpSp>
      <p:pic>
        <p:nvPicPr>
          <p:cNvPr id="3" name="[No Copyright Music] Corporate Background Music - Free Instrumentals (Royalty Free Music) - YouTube">
            <a:hlinkClick r:id="" action="ppaction://media"/>
          </p:cNvPr>
          <p:cNvPicPr>
            <a:picLocks noChangeAspect="1"/>
          </p:cNvPicPr>
          <p:nvPr>
            <a:audioFile r:link="rId1"/>
            <p:extLst>
              <p:ext uri="{DAA4B4D4-6D71-4841-9C94-3DE7FCFB9230}">
                <p14:media xmlns:p14="http://schemas.microsoft.com/office/powerpoint/2010/main" r:embed="rId2">
                  <p14:trim st="1000"/>
                  <p14:fade out="2000"/>
                </p14:media>
              </p:ext>
            </p:extLst>
          </p:nvPr>
        </p:nvPicPr>
        <p:blipFill>
          <a:blip r:embed="rId4"/>
          <a:stretch>
            <a:fillRect/>
          </a:stretch>
        </p:blipFill>
        <p:spPr>
          <a:xfrm>
            <a:off x="4886494" y="-743314"/>
            <a:ext cx="609600" cy="609600"/>
          </a:xfrm>
          <a:prstGeom prst="rect">
            <a:avLst/>
          </a:prstGeom>
        </p:spPr>
      </p:pic>
      <p:sp>
        <p:nvSpPr>
          <p:cNvPr id="7" name="AutoShape 3" descr="Cross Site Scripting Attack - What Is It, How It Works, How to Prevent">
            <a:extLst>
              <a:ext uri="{FF2B5EF4-FFF2-40B4-BE49-F238E27FC236}">
                <a16:creationId xmlns:a16="http://schemas.microsoft.com/office/drawing/2014/main" id="{B2969DC5-4193-4D48-9037-E4ACBEA16A6B}"/>
              </a:ext>
            </a:extLst>
          </p:cNvPr>
          <p:cNvSpPr>
            <a:spLocks noChangeAspect="1" noChangeArrowheads="1"/>
          </p:cNvSpPr>
          <p:nvPr/>
        </p:nvSpPr>
        <p:spPr bwMode="auto">
          <a:xfrm>
            <a:off x="5943600" y="3276600"/>
            <a:ext cx="3372678" cy="33726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65ACB08-F5B2-82D5-17F4-E986CA4FAB46}"/>
              </a:ext>
            </a:extLst>
          </p:cNvPr>
          <p:cNvPicPr>
            <a:picLocks noChangeAspect="1"/>
          </p:cNvPicPr>
          <p:nvPr/>
        </p:nvPicPr>
        <p:blipFill>
          <a:blip r:embed="rId5"/>
          <a:stretch>
            <a:fillRect/>
          </a:stretch>
        </p:blipFill>
        <p:spPr>
          <a:xfrm>
            <a:off x="5496094" y="1785567"/>
            <a:ext cx="6006548" cy="3665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49" presetClass="entr" presetSubtype="0" decel="100000" fill="hold" grpId="0" nodeType="withEffect">
                                  <p:stCondLst>
                                    <p:cond delay="0"/>
                                  </p:stCondLst>
                                  <p:iterate type="lt">
                                    <p:tmPct val="25000"/>
                                  </p:iterate>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 calcmode="lin" valueType="num">
                                      <p:cBhvr>
                                        <p:cTn id="11" dur="500" fill="hold"/>
                                        <p:tgtEl>
                                          <p:spTgt spid="5"/>
                                        </p:tgtEl>
                                        <p:attrNameLst>
                                          <p:attrName>style.rotation</p:attrName>
                                        </p:attrNameLst>
                                      </p:cBhvr>
                                      <p:tavLst>
                                        <p:tav tm="0">
                                          <p:val>
                                            <p:fltVal val="360"/>
                                          </p:val>
                                        </p:tav>
                                        <p:tav tm="100000">
                                          <p:val>
                                            <p:fltVal val="0"/>
                                          </p:val>
                                        </p:tav>
                                      </p:tavLst>
                                    </p:anim>
                                    <p:animEffect transition="in" filter="fade">
                                      <p:cBhvr>
                                        <p:cTn id="12" dur="500"/>
                                        <p:tgtEl>
                                          <p:spTgt spid="5"/>
                                        </p:tgtEl>
                                      </p:cBhvr>
                                    </p:animEffect>
                                  </p:childTnLst>
                                </p:cTn>
                              </p:par>
                              <p:par>
                                <p:cTn id="13" presetID="2" presetClass="entr" presetSubtype="6" decel="100000" fill="hold" grpId="0" nodeType="with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3"/>
                </p:tgtEl>
              </p:cMediaNode>
            </p:audi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126420" y="4419471"/>
            <a:ext cx="4048015" cy="830997"/>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6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D5A2323-E63C-3997-C9F6-3DE4D2234AAF}"/>
              </a:ext>
            </a:extLst>
          </p:cNvPr>
          <p:cNvPicPr>
            <a:picLocks noChangeAspect="1"/>
          </p:cNvPicPr>
          <p:nvPr/>
        </p:nvPicPr>
        <p:blipFill>
          <a:blip r:embed="rId2"/>
          <a:stretch>
            <a:fillRect/>
          </a:stretch>
        </p:blipFill>
        <p:spPr>
          <a:xfrm>
            <a:off x="4482663" y="3361482"/>
            <a:ext cx="7582917" cy="3249945"/>
          </a:xfrm>
          <a:prstGeom prst="rect">
            <a:avLst/>
          </a:prstGeom>
        </p:spPr>
      </p:pic>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3"/>
          <a:stretch>
            <a:fillRect/>
          </a:stretch>
        </p:blipFill>
        <p:spPr>
          <a:xfrm>
            <a:off x="4482662" y="99232"/>
            <a:ext cx="7591973" cy="3068379"/>
          </a:xfrm>
          <a:prstGeom prst="rect">
            <a:avLst/>
          </a:prstGeom>
        </p:spPr>
      </p:pic>
      <p:pic>
        <p:nvPicPr>
          <p:cNvPr id="23" name="Picture 22">
            <a:extLst>
              <a:ext uri="{FF2B5EF4-FFF2-40B4-BE49-F238E27FC236}">
                <a16:creationId xmlns:a16="http://schemas.microsoft.com/office/drawing/2014/main" id="{AE556A74-BC1A-BE1B-ED8C-87C6514F0FBB}"/>
              </a:ext>
            </a:extLst>
          </p:cNvPr>
          <p:cNvPicPr>
            <a:picLocks noChangeAspect="1"/>
          </p:cNvPicPr>
          <p:nvPr/>
        </p:nvPicPr>
        <p:blipFill>
          <a:blip r:embed="rId4"/>
          <a:stretch>
            <a:fillRect/>
          </a:stretch>
        </p:blipFill>
        <p:spPr>
          <a:xfrm>
            <a:off x="117365" y="99232"/>
            <a:ext cx="4356243" cy="3804893"/>
          </a:xfrm>
          <a:prstGeom prst="rect">
            <a:avLst/>
          </a:prstGeom>
        </p:spPr>
      </p:pic>
      <p:pic>
        <p:nvPicPr>
          <p:cNvPr id="4" name="Picture 3">
            <a:extLst>
              <a:ext uri="{FF2B5EF4-FFF2-40B4-BE49-F238E27FC236}">
                <a16:creationId xmlns:a16="http://schemas.microsoft.com/office/drawing/2014/main" id="{BC95F9A5-C1D2-3E83-0D67-249E7A7BE409}"/>
              </a:ext>
            </a:extLst>
          </p:cNvPr>
          <p:cNvPicPr>
            <a:picLocks noChangeAspect="1"/>
          </p:cNvPicPr>
          <p:nvPr/>
        </p:nvPicPr>
        <p:blipFill>
          <a:blip r:embed="rId5"/>
          <a:stretch>
            <a:fillRect/>
          </a:stretch>
        </p:blipFill>
        <p:spPr>
          <a:xfrm>
            <a:off x="4473608" y="99234"/>
            <a:ext cx="7591972" cy="3068377"/>
          </a:xfrm>
          <a:prstGeom prst="rect">
            <a:avLst/>
          </a:prstGeom>
        </p:spPr>
      </p:pic>
    </p:spTree>
    <p:extLst>
      <p:ext uri="{BB962C8B-B14F-4D97-AF65-F5344CB8AC3E}">
        <p14:creationId xmlns:p14="http://schemas.microsoft.com/office/powerpoint/2010/main" val="25599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53" presetClass="exit" presetSubtype="32" fill="hold" nodeType="withEffect">
                                  <p:stCondLst>
                                    <p:cond delay="0"/>
                                  </p:stCondLst>
                                  <p:childTnLst>
                                    <p:anim calcmode="lin" valueType="num">
                                      <p:cBhvr>
                                        <p:cTn id="29" dur="500"/>
                                        <p:tgtEl>
                                          <p:spTgt spid="21"/>
                                        </p:tgtEl>
                                        <p:attrNameLst>
                                          <p:attrName>ppt_w</p:attrName>
                                        </p:attrNameLst>
                                      </p:cBhvr>
                                      <p:tavLst>
                                        <p:tav tm="0">
                                          <p:val>
                                            <p:strVal val="ppt_w"/>
                                          </p:val>
                                        </p:tav>
                                        <p:tav tm="100000">
                                          <p:val>
                                            <p:fltVal val="0"/>
                                          </p:val>
                                        </p:tav>
                                      </p:tavLst>
                                    </p:anim>
                                    <p:anim calcmode="lin" valueType="num">
                                      <p:cBhvr>
                                        <p:cTn id="30" dur="500"/>
                                        <p:tgtEl>
                                          <p:spTgt spid="21"/>
                                        </p:tgtEl>
                                        <p:attrNameLst>
                                          <p:attrName>ppt_h</p:attrName>
                                        </p:attrNameLst>
                                      </p:cBhvr>
                                      <p:tavLst>
                                        <p:tav tm="0">
                                          <p:val>
                                            <p:strVal val="ppt_h"/>
                                          </p:val>
                                        </p:tav>
                                        <p:tav tm="100000">
                                          <p:val>
                                            <p:fltVal val="0"/>
                                          </p:val>
                                        </p:tav>
                                      </p:tavLst>
                                    </p:anim>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800" b="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29770" y="4090584"/>
            <a:ext cx="4229823" cy="338554"/>
          </a:xfrm>
          <a:prstGeom prst="rect">
            <a:avLst/>
          </a:prstGeom>
          <a:noFill/>
        </p:spPr>
        <p:txBody>
          <a:bodyPr wrap="square" rtlCol="0" anchor="ctr">
            <a:spAutoFit/>
          </a:bodyPr>
          <a:lstStyle/>
          <a:p>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alert</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document.cookie</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high</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2"/>
          <a:stretch>
            <a:fillRect/>
          </a:stretch>
        </p:blipFill>
        <p:spPr>
          <a:xfrm>
            <a:off x="4815786" y="99232"/>
            <a:ext cx="7258850" cy="3068379"/>
          </a:xfrm>
          <a:prstGeom prst="rect">
            <a:avLst/>
          </a:prstGeom>
        </p:spPr>
      </p:pic>
      <p:pic>
        <p:nvPicPr>
          <p:cNvPr id="4" name="Picture 3">
            <a:extLst>
              <a:ext uri="{FF2B5EF4-FFF2-40B4-BE49-F238E27FC236}">
                <a16:creationId xmlns:a16="http://schemas.microsoft.com/office/drawing/2014/main" id="{6CEA8CEF-7C95-CF23-9BA5-225E11B6F6F8}"/>
              </a:ext>
            </a:extLst>
          </p:cNvPr>
          <p:cNvPicPr>
            <a:picLocks noChangeAspect="1"/>
          </p:cNvPicPr>
          <p:nvPr/>
        </p:nvPicPr>
        <p:blipFill>
          <a:blip r:embed="rId3"/>
          <a:stretch>
            <a:fillRect/>
          </a:stretch>
        </p:blipFill>
        <p:spPr>
          <a:xfrm>
            <a:off x="0" y="22074"/>
            <a:ext cx="4689365" cy="3812289"/>
          </a:xfrm>
          <a:prstGeom prst="rect">
            <a:avLst/>
          </a:prstGeom>
        </p:spPr>
      </p:pic>
      <p:pic>
        <p:nvPicPr>
          <p:cNvPr id="6" name="Picture 5">
            <a:extLst>
              <a:ext uri="{FF2B5EF4-FFF2-40B4-BE49-F238E27FC236}">
                <a16:creationId xmlns:a16="http://schemas.microsoft.com/office/drawing/2014/main" id="{732623AE-8B4B-312C-9C4C-FD6CBA786121}"/>
              </a:ext>
            </a:extLst>
          </p:cNvPr>
          <p:cNvPicPr>
            <a:picLocks noChangeAspect="1"/>
          </p:cNvPicPr>
          <p:nvPr/>
        </p:nvPicPr>
        <p:blipFill>
          <a:blip r:embed="rId4"/>
          <a:stretch>
            <a:fillRect/>
          </a:stretch>
        </p:blipFill>
        <p:spPr>
          <a:xfrm>
            <a:off x="4576956" y="3436705"/>
            <a:ext cx="7615044" cy="3183023"/>
          </a:xfrm>
          <a:prstGeom prst="rect">
            <a:avLst/>
          </a:prstGeom>
        </p:spPr>
      </p:pic>
      <p:sp>
        <p:nvSpPr>
          <p:cNvPr id="7" name="TextBox 6">
            <a:extLst>
              <a:ext uri="{FF2B5EF4-FFF2-40B4-BE49-F238E27FC236}">
                <a16:creationId xmlns:a16="http://schemas.microsoft.com/office/drawing/2014/main" id="{5BE47935-4B90-D16F-E37B-F5515DB25862}"/>
              </a:ext>
            </a:extLst>
          </p:cNvPr>
          <p:cNvSpPr txBox="1"/>
          <p:nvPr/>
        </p:nvSpPr>
        <p:spPr>
          <a:xfrm>
            <a:off x="229769" y="3794698"/>
            <a:ext cx="4229823" cy="338554"/>
          </a:xfrm>
          <a:prstGeom prst="rect">
            <a:avLst/>
          </a:prstGeom>
          <a:noFill/>
        </p:spPr>
        <p:txBody>
          <a:bodyPr wrap="square" rtlCol="0" anchor="ctr">
            <a:spAutoFit/>
          </a:bodyPr>
          <a:lstStyle/>
          <a:p>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alert</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document.cookie</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p>
        </p:txBody>
      </p:sp>
      <p:cxnSp>
        <p:nvCxnSpPr>
          <p:cNvPr id="10" name="Straight Connector 9">
            <a:extLst>
              <a:ext uri="{FF2B5EF4-FFF2-40B4-BE49-F238E27FC236}">
                <a16:creationId xmlns:a16="http://schemas.microsoft.com/office/drawing/2014/main" id="{ADA2C7DF-D2D4-ED83-45BF-68076CDC36AC}"/>
              </a:ext>
            </a:extLst>
          </p:cNvPr>
          <p:cNvCxnSpPr/>
          <p:nvPr/>
        </p:nvCxnSpPr>
        <p:spPr>
          <a:xfrm>
            <a:off x="126420" y="4611757"/>
            <a:ext cx="420513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B3B865-A073-BA37-8D69-FFD0D3FAF1DA}"/>
              </a:ext>
            </a:extLst>
          </p:cNvPr>
          <p:cNvSpPr txBox="1"/>
          <p:nvPr/>
        </p:nvSpPr>
        <p:spPr>
          <a:xfrm>
            <a:off x="-115696" y="4794377"/>
            <a:ext cx="4689365" cy="707886"/>
          </a:xfrm>
          <a:prstGeom prst="rect">
            <a:avLst/>
          </a:prstGeom>
          <a:noFill/>
        </p:spPr>
        <p:txBody>
          <a:bodyPr wrap="square" rtlCol="0" anchor="ctr">
            <a:spAutoFit/>
          </a:bodyPr>
          <a:lstStyle/>
          <a:p>
            <a:pPr algn="ct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&lt;</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img</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 </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src</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=x </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onerror</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=alert(</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document.cookie</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)&gt;</a:t>
            </a:r>
          </a:p>
        </p:txBody>
      </p:sp>
      <p:pic>
        <p:nvPicPr>
          <p:cNvPr id="16" name="Picture 15">
            <a:extLst>
              <a:ext uri="{FF2B5EF4-FFF2-40B4-BE49-F238E27FC236}">
                <a16:creationId xmlns:a16="http://schemas.microsoft.com/office/drawing/2014/main" id="{0FE150D7-6EAE-A4B4-608F-B49207C20CD8}"/>
              </a:ext>
            </a:extLst>
          </p:cNvPr>
          <p:cNvPicPr>
            <a:picLocks noChangeAspect="1"/>
          </p:cNvPicPr>
          <p:nvPr/>
        </p:nvPicPr>
        <p:blipFill>
          <a:blip r:embed="rId5"/>
          <a:stretch>
            <a:fillRect/>
          </a:stretch>
        </p:blipFill>
        <p:spPr>
          <a:xfrm>
            <a:off x="4815785" y="99232"/>
            <a:ext cx="7249795" cy="3068376"/>
          </a:xfrm>
          <a:prstGeom prst="rect">
            <a:avLst/>
          </a:prstGeom>
        </p:spPr>
      </p:pic>
    </p:spTree>
    <p:extLst>
      <p:ext uri="{BB962C8B-B14F-4D97-AF65-F5344CB8AC3E}">
        <p14:creationId xmlns:p14="http://schemas.microsoft.com/office/powerpoint/2010/main" val="170705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53" presetClass="exit" presetSubtype="32" fill="hold" nodeType="withEffect">
                                  <p:stCondLst>
                                    <p:cond delay="0"/>
                                  </p:stCondLst>
                                  <p:childTnLst>
                                    <p:anim calcmode="lin" valueType="num">
                                      <p:cBhvr>
                                        <p:cTn id="28" dur="500"/>
                                        <p:tgtEl>
                                          <p:spTgt spid="21"/>
                                        </p:tgtEl>
                                        <p:attrNameLst>
                                          <p:attrName>ppt_w</p:attrName>
                                        </p:attrNameLst>
                                      </p:cBhvr>
                                      <p:tavLst>
                                        <p:tav tm="0">
                                          <p:val>
                                            <p:strVal val="ppt_w"/>
                                          </p:val>
                                        </p:tav>
                                        <p:tav tm="100000">
                                          <p:val>
                                            <p:fltVal val="0"/>
                                          </p:val>
                                        </p:tav>
                                      </p:tavLst>
                                    </p:anim>
                                    <p:anim calcmode="lin" valueType="num">
                                      <p:cBhvr>
                                        <p:cTn id="29" dur="500"/>
                                        <p:tgtEl>
                                          <p:spTgt spid="21"/>
                                        </p:tgtEl>
                                        <p:attrNameLst>
                                          <p:attrName>ppt_h</p:attrName>
                                        </p:attrNameLst>
                                      </p:cBhvr>
                                      <p:tavLst>
                                        <p:tav tm="0">
                                          <p:val>
                                            <p:strVal val="ppt_h"/>
                                          </p:val>
                                        </p:tav>
                                        <p:tav tm="100000">
                                          <p:val>
                                            <p:fltVal val="0"/>
                                          </p:val>
                                        </p:tav>
                                      </p:tavLst>
                                    </p:anim>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6343" y="728529"/>
            <a:ext cx="5148606" cy="5877889"/>
          </a:xfrm>
          <a:prstGeom prst="rect">
            <a:avLst/>
          </a:prstGeom>
        </p:spPr>
      </p:pic>
      <p:grpSp>
        <p:nvGrpSpPr>
          <p:cNvPr id="19" name="Group 18"/>
          <p:cNvGrpSpPr/>
          <p:nvPr/>
        </p:nvGrpSpPr>
        <p:grpSpPr>
          <a:xfrm>
            <a:off x="1393959" y="383654"/>
            <a:ext cx="2094110" cy="523220"/>
            <a:chOff x="581869" y="6345777"/>
            <a:chExt cx="1374043" cy="523220"/>
          </a:xfrm>
        </p:grpSpPr>
        <p:sp>
          <p:nvSpPr>
            <p:cNvPr id="20" name="TextBox 19"/>
            <p:cNvSpPr txBox="1"/>
            <p:nvPr/>
          </p:nvSpPr>
          <p:spPr>
            <a:xfrm>
              <a:off x="776756" y="6345777"/>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274442"/>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STORED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943600" y="906874"/>
            <a:ext cx="5730675" cy="5820183"/>
          </a:xfrm>
          <a:prstGeom prst="rect">
            <a:avLst/>
          </a:prstGeom>
          <a:noFill/>
        </p:spPr>
        <p:txBody>
          <a:bodyPr wrap="square" rtlCol="0">
            <a:spAutoFit/>
          </a:bodyPr>
          <a:lstStyle/>
          <a:p>
            <a:pPr algn="just">
              <a:lnSpc>
                <a:spcPct val="150000"/>
              </a:lnSpc>
            </a:pPr>
            <a:r>
              <a:rPr lang="vi-VN" dirty="0">
                <a:latin typeface="Times New Roman" panose="02020603050405020304" pitchFamily="18" charset="0"/>
                <a:cs typeface="Times New Roman" panose="02020603050405020304" pitchFamily="18" charset="0"/>
              </a:rPr>
              <a:t>Stored XSS là dạng tấn công mà hacker chèn các mã độc vào server điển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hình là cơ sở dữ liệu. </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Dạng tấn công này xảy ra khi các dữ liệu được gửi lên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server không được kiểm tra kỹ lưỡng mà lưu trực tiếp vào server. Khi người</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dùng truy cập vào trang web này thì những đoạn script độc hại được tải từ</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server sẽ được thực thi chung với quá trình tải trang web. Các đoạn script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thường được chèn vào website thông qua các chức năng như: viết bình luận,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đăng bài, đơn góp ý,... </a:t>
            </a:r>
            <a:endParaRPr lang="en-US" dirty="0">
              <a:latin typeface="Times New Roman" panose="02020603050405020304" pitchFamily="18" charset="0"/>
              <a:cs typeface="Times New Roman" panose="02020603050405020304" pitchFamily="18" charset="0"/>
            </a:endParaRPr>
          </a:p>
          <a:p>
            <a:pPr>
              <a:lnSpc>
                <a:spcPct val="150000"/>
              </a:lnSpc>
            </a:pPr>
            <a:r>
              <a:rPr lang="vi-VN" dirty="0">
                <a:latin typeface="Times New Roman" panose="02020603050405020304" pitchFamily="18" charset="0"/>
                <a:cs typeface="Times New Roman" panose="02020603050405020304" pitchFamily="18" charset="0"/>
              </a:rPr>
              <a:t>Vì vậy, Stored XSS chính là kiểu tấn công nguy hiểm</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nhất vì mã độc được lưu trên server và sẽ được thực thi trên tất cả người dung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truy cập đến nó</a:t>
            </a:r>
            <a:r>
              <a:rPr lang="en-US"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2" descr="The process of stored XSS Attack | Download Scientific Diagram">
            <a:extLst>
              <a:ext uri="{FF2B5EF4-FFF2-40B4-BE49-F238E27FC236}">
                <a16:creationId xmlns:a16="http://schemas.microsoft.com/office/drawing/2014/main" id="{6B5F686A-B71F-3B52-086E-BEE8663F87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05A40A8-FC1C-8FE8-858C-535126BDF528}"/>
              </a:ext>
            </a:extLst>
          </p:cNvPr>
          <p:cNvPicPr>
            <a:picLocks noChangeAspect="1"/>
          </p:cNvPicPr>
          <p:nvPr/>
        </p:nvPicPr>
        <p:blipFill>
          <a:blip r:embed="rId3"/>
          <a:stretch>
            <a:fillRect/>
          </a:stretch>
        </p:blipFill>
        <p:spPr>
          <a:xfrm>
            <a:off x="629714" y="1560251"/>
            <a:ext cx="4581864" cy="4214444"/>
          </a:xfrm>
          <a:prstGeom prst="rect">
            <a:avLst/>
          </a:prstGeom>
        </p:spPr>
      </p:pic>
    </p:spTree>
    <p:extLst>
      <p:ext uri="{BB962C8B-B14F-4D97-AF65-F5344CB8AC3E}">
        <p14:creationId xmlns:p14="http://schemas.microsoft.com/office/powerpoint/2010/main" val="2001608447"/>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fade">
                                      <p:cBhvr>
                                        <p:cTn id="35" dur="1000"/>
                                        <p:tgtEl>
                                          <p:spTgt spid="39">
                                            <p:txEl>
                                              <p:pRg st="0" end="0"/>
                                            </p:txEl>
                                          </p:spTgt>
                                        </p:tgtEl>
                                      </p:cBhvr>
                                    </p:animEffect>
                                    <p:anim calcmode="lin" valueType="num">
                                      <p:cBhvr>
                                        <p:cTn id="36"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9">
                                            <p:txEl>
                                              <p:pRg st="1" end="1"/>
                                            </p:txEl>
                                          </p:spTgt>
                                        </p:tgtEl>
                                        <p:attrNameLst>
                                          <p:attrName>style.visibility</p:attrName>
                                        </p:attrNameLst>
                                      </p:cBhvr>
                                      <p:to>
                                        <p:strVal val="visible"/>
                                      </p:to>
                                    </p:set>
                                    <p:animEffect transition="in" filter="fade">
                                      <p:cBhvr>
                                        <p:cTn id="42" dur="1000"/>
                                        <p:tgtEl>
                                          <p:spTgt spid="39">
                                            <p:txEl>
                                              <p:pRg st="1" end="1"/>
                                            </p:txEl>
                                          </p:spTgt>
                                        </p:tgtEl>
                                      </p:cBhvr>
                                    </p:animEffect>
                                    <p:anim calcmode="lin" valueType="num">
                                      <p:cBhvr>
                                        <p:cTn id="43"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9">
                                            <p:txEl>
                                              <p:pRg st="2" end="2"/>
                                            </p:txEl>
                                          </p:spTgt>
                                        </p:tgtEl>
                                        <p:attrNameLst>
                                          <p:attrName>style.visibility</p:attrName>
                                        </p:attrNameLst>
                                      </p:cBhvr>
                                      <p:to>
                                        <p:strVal val="visible"/>
                                      </p:to>
                                    </p:set>
                                    <p:animEffect transition="in" filter="fade">
                                      <p:cBhvr>
                                        <p:cTn id="49" dur="1000"/>
                                        <p:tgtEl>
                                          <p:spTgt spid="39">
                                            <p:txEl>
                                              <p:pRg st="2" end="2"/>
                                            </p:txEl>
                                          </p:spTgt>
                                        </p:tgtEl>
                                      </p:cBhvr>
                                    </p:animEffect>
                                    <p:anim calcmode="lin" valueType="num">
                                      <p:cBhvr>
                                        <p:cTn id="50"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B3C33CAC-B54C-81A1-FD50-14D1F177376F}"/>
              </a:ext>
            </a:extLst>
          </p:cNvPr>
          <p:cNvSpPr txBox="1"/>
          <p:nvPr/>
        </p:nvSpPr>
        <p:spPr>
          <a:xfrm>
            <a:off x="0" y="216991"/>
            <a:ext cx="12019722"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STORED XSS</a:t>
            </a:r>
          </a:p>
        </p:txBody>
      </p:sp>
      <p:pic>
        <p:nvPicPr>
          <p:cNvPr id="4" name="Picture 3">
            <a:extLst>
              <a:ext uri="{FF2B5EF4-FFF2-40B4-BE49-F238E27FC236}">
                <a16:creationId xmlns:a16="http://schemas.microsoft.com/office/drawing/2014/main" id="{605BC170-C9BC-0DB8-3C54-BCF19104009C}"/>
              </a:ext>
            </a:extLst>
          </p:cNvPr>
          <p:cNvPicPr>
            <a:picLocks noChangeAspect="1"/>
          </p:cNvPicPr>
          <p:nvPr/>
        </p:nvPicPr>
        <p:blipFill>
          <a:blip r:embed="rId2"/>
          <a:stretch>
            <a:fillRect/>
          </a:stretch>
        </p:blipFill>
        <p:spPr>
          <a:xfrm>
            <a:off x="119270" y="957202"/>
            <a:ext cx="11794434" cy="5735145"/>
          </a:xfrm>
          <a:prstGeom prst="rect">
            <a:avLst/>
          </a:prstGeom>
        </p:spPr>
      </p:pic>
    </p:spTree>
    <p:extLst>
      <p:ext uri="{BB962C8B-B14F-4D97-AF65-F5344CB8AC3E}">
        <p14:creationId xmlns:p14="http://schemas.microsoft.com/office/powerpoint/2010/main" val="3196123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20381" y="-15411"/>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92765" y="3755798"/>
            <a:ext cx="3661236" cy="1569660"/>
          </a:xfrm>
          <a:prstGeom prst="rect">
            <a:avLst/>
          </a:prstGeom>
          <a:noFill/>
        </p:spPr>
        <p:txBody>
          <a:bodyPr wrap="square" rtlCol="0" anchor="ctr">
            <a:spAutoFit/>
          </a:bodyPr>
          <a:lstStyle/>
          <a:p>
            <a:r>
              <a:rPr lang="fr-FR" sz="24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Name: BMTT</a:t>
            </a:r>
          </a:p>
          <a:p>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Mess: </a:t>
            </a:r>
          </a:p>
          <a:p>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Demo</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Stored</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XSS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nè</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Tuyệt</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zời</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ông</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mặt</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trời</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a:t>
            </a:r>
            <a:endParaRPr lang="fr-FR" sz="24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6629" y="3102202"/>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4EC389-AA8E-7B9E-D2A2-64796FCA49A9}"/>
              </a:ext>
            </a:extLst>
          </p:cNvPr>
          <p:cNvSpPr/>
          <p:nvPr/>
        </p:nvSpPr>
        <p:spPr>
          <a:xfrm>
            <a:off x="-77757" y="338235"/>
            <a:ext cx="3295711" cy="2585323"/>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DEMO</a:t>
            </a:r>
          </a:p>
          <a:p>
            <a:pPr algn="ctr"/>
            <a:r>
              <a:rPr lang="en-US" sz="5400" b="1" dirty="0">
                <a:ln w="22225">
                  <a:solidFill>
                    <a:schemeClr val="accent2"/>
                  </a:solidFill>
                  <a:prstDash val="solid"/>
                </a:ln>
                <a:solidFill>
                  <a:schemeClr val="accent2">
                    <a:lumMod val="40000"/>
                    <a:lumOff val="60000"/>
                  </a:schemeClr>
                </a:solidFill>
              </a:rPr>
              <a:t>STORED</a:t>
            </a:r>
            <a:r>
              <a:rPr lang="en-US" sz="5400" b="1" cap="none" spc="0" dirty="0">
                <a:ln w="22225">
                  <a:solidFill>
                    <a:schemeClr val="accent2"/>
                  </a:solidFill>
                  <a:prstDash val="solid"/>
                </a:ln>
                <a:solidFill>
                  <a:schemeClr val="accent2">
                    <a:lumMod val="40000"/>
                    <a:lumOff val="60000"/>
                  </a:schemeClr>
                </a:solidFill>
                <a:effectLst/>
              </a:rPr>
              <a:t> XSS </a:t>
            </a:r>
          </a:p>
        </p:txBody>
      </p:sp>
      <p:pic>
        <p:nvPicPr>
          <p:cNvPr id="7" name="Picture 6">
            <a:extLst>
              <a:ext uri="{FF2B5EF4-FFF2-40B4-BE49-F238E27FC236}">
                <a16:creationId xmlns:a16="http://schemas.microsoft.com/office/drawing/2014/main" id="{AFD5B412-33BB-1D6D-7789-48D213560592}"/>
              </a:ext>
            </a:extLst>
          </p:cNvPr>
          <p:cNvPicPr>
            <a:picLocks noChangeAspect="1"/>
          </p:cNvPicPr>
          <p:nvPr/>
        </p:nvPicPr>
        <p:blipFill>
          <a:blip r:embed="rId2"/>
          <a:stretch>
            <a:fillRect/>
          </a:stretch>
        </p:blipFill>
        <p:spPr>
          <a:xfrm>
            <a:off x="3604878" y="25910"/>
            <a:ext cx="8318728" cy="3060212"/>
          </a:xfrm>
          <a:prstGeom prst="rect">
            <a:avLst/>
          </a:prstGeom>
        </p:spPr>
      </p:pic>
      <p:pic>
        <p:nvPicPr>
          <p:cNvPr id="10" name="Picture 9">
            <a:extLst>
              <a:ext uri="{FF2B5EF4-FFF2-40B4-BE49-F238E27FC236}">
                <a16:creationId xmlns:a16="http://schemas.microsoft.com/office/drawing/2014/main" id="{306109BB-4683-FABE-CD90-FCCE490D5AEC}"/>
              </a:ext>
            </a:extLst>
          </p:cNvPr>
          <p:cNvPicPr>
            <a:picLocks noChangeAspect="1"/>
          </p:cNvPicPr>
          <p:nvPr/>
        </p:nvPicPr>
        <p:blipFill>
          <a:blip r:embed="rId3"/>
          <a:stretch>
            <a:fillRect/>
          </a:stretch>
        </p:blipFill>
        <p:spPr>
          <a:xfrm>
            <a:off x="3661236" y="3134364"/>
            <a:ext cx="8318729" cy="3597738"/>
          </a:xfrm>
          <a:prstGeom prst="rect">
            <a:avLst/>
          </a:prstGeom>
        </p:spPr>
      </p:pic>
      <p:pic>
        <p:nvPicPr>
          <p:cNvPr id="14" name="Picture 13">
            <a:extLst>
              <a:ext uri="{FF2B5EF4-FFF2-40B4-BE49-F238E27FC236}">
                <a16:creationId xmlns:a16="http://schemas.microsoft.com/office/drawing/2014/main" id="{32701307-7612-550A-3285-F7439893B0B8}"/>
              </a:ext>
            </a:extLst>
          </p:cNvPr>
          <p:cNvPicPr>
            <a:picLocks noChangeAspect="1"/>
          </p:cNvPicPr>
          <p:nvPr/>
        </p:nvPicPr>
        <p:blipFill>
          <a:blip r:embed="rId4"/>
          <a:stretch>
            <a:fillRect/>
          </a:stretch>
        </p:blipFill>
        <p:spPr>
          <a:xfrm>
            <a:off x="3604878" y="47469"/>
            <a:ext cx="8524134" cy="3022572"/>
          </a:xfrm>
          <a:prstGeom prst="rect">
            <a:avLst/>
          </a:prstGeom>
        </p:spPr>
      </p:pic>
    </p:spTree>
    <p:extLst>
      <p:ext uri="{BB962C8B-B14F-4D97-AF65-F5344CB8AC3E}">
        <p14:creationId xmlns:p14="http://schemas.microsoft.com/office/powerpoint/2010/main" val="15161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53" presetClass="exit" presetSubtype="32" fill="hold" nodeType="withEffect">
                                  <p:stCondLst>
                                    <p:cond delay="0"/>
                                  </p:stCondLst>
                                  <p:childTnLst>
                                    <p:anim calcmode="lin" valueType="num">
                                      <p:cBhvr>
                                        <p:cTn id="33" dur="500"/>
                                        <p:tgtEl>
                                          <p:spTgt spid="14"/>
                                        </p:tgtEl>
                                        <p:attrNameLst>
                                          <p:attrName>ppt_w</p:attrName>
                                        </p:attrNameLst>
                                      </p:cBhvr>
                                      <p:tavLst>
                                        <p:tav tm="0">
                                          <p:val>
                                            <p:strVal val="ppt_w"/>
                                          </p:val>
                                        </p:tav>
                                        <p:tav tm="100000">
                                          <p:val>
                                            <p:fltVal val="0"/>
                                          </p:val>
                                        </p:tav>
                                      </p:tavLst>
                                    </p:anim>
                                    <p:anim calcmode="lin" valueType="num">
                                      <p:cBhvr>
                                        <p:cTn id="34" dur="500"/>
                                        <p:tgtEl>
                                          <p:spTgt spid="14"/>
                                        </p:tgtEl>
                                        <p:attrNameLst>
                                          <p:attrName>ppt_h</p:attrName>
                                        </p:attrNameLst>
                                      </p:cBhvr>
                                      <p:tavLst>
                                        <p:tav tm="0">
                                          <p:val>
                                            <p:strVal val="ppt_h"/>
                                          </p:val>
                                        </p:tav>
                                        <p:tav tm="100000">
                                          <p:val>
                                            <p:fltVal val="0"/>
                                          </p:val>
                                        </p:tav>
                                      </p:tavLst>
                                    </p:anim>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26916" y="3573804"/>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459E9EA-DA41-3365-4B17-4D9A7C7C9F8F}"/>
              </a:ext>
            </a:extLst>
          </p:cNvPr>
          <p:cNvPicPr>
            <a:picLocks noChangeAspect="1"/>
          </p:cNvPicPr>
          <p:nvPr/>
        </p:nvPicPr>
        <p:blipFill>
          <a:blip r:embed="rId2"/>
          <a:stretch>
            <a:fillRect/>
          </a:stretch>
        </p:blipFill>
        <p:spPr>
          <a:xfrm>
            <a:off x="1056762" y="3421294"/>
            <a:ext cx="7647311" cy="3452117"/>
          </a:xfrm>
          <a:prstGeom prst="rect">
            <a:avLst/>
          </a:prstGeom>
        </p:spPr>
      </p:pic>
      <p:pic>
        <p:nvPicPr>
          <p:cNvPr id="8" name="Picture 7">
            <a:extLst>
              <a:ext uri="{FF2B5EF4-FFF2-40B4-BE49-F238E27FC236}">
                <a16:creationId xmlns:a16="http://schemas.microsoft.com/office/drawing/2014/main" id="{3DE0A847-7C4D-0359-AFD1-BA5214260D2F}"/>
              </a:ext>
            </a:extLst>
          </p:cNvPr>
          <p:cNvPicPr>
            <a:picLocks noChangeAspect="1"/>
          </p:cNvPicPr>
          <p:nvPr/>
        </p:nvPicPr>
        <p:blipFill>
          <a:blip r:embed="rId3"/>
          <a:stretch>
            <a:fillRect/>
          </a:stretch>
        </p:blipFill>
        <p:spPr>
          <a:xfrm>
            <a:off x="-13458" y="0"/>
            <a:ext cx="12192000" cy="5818909"/>
          </a:xfrm>
          <a:prstGeom prst="rect">
            <a:avLst/>
          </a:prstGeom>
        </p:spPr>
      </p:pic>
      <p:sp>
        <p:nvSpPr>
          <p:cNvPr id="14" name="TextBox 13">
            <a:extLst>
              <a:ext uri="{FF2B5EF4-FFF2-40B4-BE49-F238E27FC236}">
                <a16:creationId xmlns:a16="http://schemas.microsoft.com/office/drawing/2014/main" id="{0AC5F046-1EBB-6464-634E-6D239B284BE8}"/>
              </a:ext>
            </a:extLst>
          </p:cNvPr>
          <p:cNvSpPr txBox="1"/>
          <p:nvPr/>
        </p:nvSpPr>
        <p:spPr>
          <a:xfrm>
            <a:off x="6289170" y="5320787"/>
            <a:ext cx="6359236" cy="369332"/>
          </a:xfrm>
          <a:prstGeom prst="rect">
            <a:avLst/>
          </a:prstGeom>
          <a:noFill/>
        </p:spPr>
        <p:txBody>
          <a:bodyPr wrap="square">
            <a:spAutoFit/>
          </a:bodyPr>
          <a:lstStyle/>
          <a:p>
            <a:pPr algn="ct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p>
        </p:txBody>
      </p:sp>
      <p:pic>
        <p:nvPicPr>
          <p:cNvPr id="16" name="Picture 15">
            <a:extLst>
              <a:ext uri="{FF2B5EF4-FFF2-40B4-BE49-F238E27FC236}">
                <a16:creationId xmlns:a16="http://schemas.microsoft.com/office/drawing/2014/main" id="{7995E11C-5575-D445-9C12-332542B0F26D}"/>
              </a:ext>
            </a:extLst>
          </p:cNvPr>
          <p:cNvPicPr>
            <a:picLocks noChangeAspect="1"/>
          </p:cNvPicPr>
          <p:nvPr/>
        </p:nvPicPr>
        <p:blipFill>
          <a:blip r:embed="rId3"/>
          <a:stretch>
            <a:fillRect/>
          </a:stretch>
        </p:blipFill>
        <p:spPr>
          <a:xfrm>
            <a:off x="-13458" y="0"/>
            <a:ext cx="12156749" cy="3421294"/>
          </a:xfrm>
          <a:prstGeom prst="rect">
            <a:avLst/>
          </a:prstGeom>
        </p:spPr>
      </p:pic>
      <p:pic>
        <p:nvPicPr>
          <p:cNvPr id="18" name="Picture 17">
            <a:extLst>
              <a:ext uri="{FF2B5EF4-FFF2-40B4-BE49-F238E27FC236}">
                <a16:creationId xmlns:a16="http://schemas.microsoft.com/office/drawing/2014/main" id="{131D6ED6-696E-4108-9E65-91DC9C2F03CA}"/>
              </a:ext>
            </a:extLst>
          </p:cNvPr>
          <p:cNvPicPr>
            <a:picLocks noChangeAspect="1"/>
          </p:cNvPicPr>
          <p:nvPr/>
        </p:nvPicPr>
        <p:blipFill>
          <a:blip r:embed="rId4"/>
          <a:stretch>
            <a:fillRect/>
          </a:stretch>
        </p:blipFill>
        <p:spPr>
          <a:xfrm>
            <a:off x="2216656" y="2880189"/>
            <a:ext cx="7372350" cy="3977811"/>
          </a:xfrm>
          <a:prstGeom prst="rect">
            <a:avLst/>
          </a:prstGeom>
        </p:spPr>
      </p:pic>
      <p:sp>
        <p:nvSpPr>
          <p:cNvPr id="19" name="TextBox 18">
            <a:extLst>
              <a:ext uri="{FF2B5EF4-FFF2-40B4-BE49-F238E27FC236}">
                <a16:creationId xmlns:a16="http://schemas.microsoft.com/office/drawing/2014/main" id="{F3F71920-A41E-869B-EFFD-9628BF779A8A}"/>
              </a:ext>
            </a:extLst>
          </p:cNvPr>
          <p:cNvSpPr txBox="1"/>
          <p:nvPr/>
        </p:nvSpPr>
        <p:spPr>
          <a:xfrm>
            <a:off x="2671813" y="6009095"/>
            <a:ext cx="5958397"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spTree>
    <p:extLst>
      <p:ext uri="{BB962C8B-B14F-4D97-AF65-F5344CB8AC3E}">
        <p14:creationId xmlns:p14="http://schemas.microsoft.com/office/powerpoint/2010/main" val="39238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
                                        </p:tgtEl>
                                        <p:attrNameLst>
                                          <p:attrName>ppt_w</p:attrName>
                                        </p:attrNameLst>
                                      </p:cBhvr>
                                      <p:tavLst>
                                        <p:tav tm="0">
                                          <p:val>
                                            <p:strVal val="ppt_w"/>
                                          </p:val>
                                        </p:tav>
                                        <p:tav tm="100000">
                                          <p:val>
                                            <p:fltVal val="0"/>
                                          </p:val>
                                        </p:tav>
                                      </p:tavLst>
                                    </p:anim>
                                    <p:anim calcmode="lin" valueType="num">
                                      <p:cBhvr>
                                        <p:cTn id="19" dur="500"/>
                                        <p:tgtEl>
                                          <p:spTgt spid="8"/>
                                        </p:tgtEl>
                                        <p:attrNameLst>
                                          <p:attrName>ppt_h</p:attrName>
                                        </p:attrNameLst>
                                      </p:cBhvr>
                                      <p:tavLst>
                                        <p:tav tm="0">
                                          <p:val>
                                            <p:strVal val="ppt_h"/>
                                          </p:val>
                                        </p:tav>
                                        <p:tav tm="100000">
                                          <p:val>
                                            <p:fltVal val="0"/>
                                          </p:val>
                                        </p:tav>
                                      </p:tavLst>
                                    </p:anim>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53" presetClass="exit" presetSubtype="32" fill="hold" grpId="1" nodeType="withEffect">
                                  <p:stCondLst>
                                    <p:cond delay="0"/>
                                  </p:stCondLst>
                                  <p:childTnLst>
                                    <p:anim calcmode="lin" valueType="num">
                                      <p:cBhvr>
                                        <p:cTn id="28" dur="500"/>
                                        <p:tgtEl>
                                          <p:spTgt spid="19"/>
                                        </p:tgtEl>
                                        <p:attrNameLst>
                                          <p:attrName>ppt_w</p:attrName>
                                        </p:attrNameLst>
                                      </p:cBhvr>
                                      <p:tavLst>
                                        <p:tav tm="0">
                                          <p:val>
                                            <p:strVal val="ppt_w"/>
                                          </p:val>
                                        </p:tav>
                                        <p:tav tm="100000">
                                          <p:val>
                                            <p:fltVal val="0"/>
                                          </p:val>
                                        </p:tav>
                                      </p:tavLst>
                                    </p:anim>
                                    <p:anim calcmode="lin" valueType="num">
                                      <p:cBhvr>
                                        <p:cTn id="29" dur="500"/>
                                        <p:tgtEl>
                                          <p:spTgt spid="19"/>
                                        </p:tgtEl>
                                        <p:attrNameLst>
                                          <p:attrName>ppt_h</p:attrName>
                                        </p:attrNameLst>
                                      </p:cBhvr>
                                      <p:tavLst>
                                        <p:tav tm="0">
                                          <p:val>
                                            <p:strVal val="ppt_h"/>
                                          </p:val>
                                        </p:tav>
                                        <p:tav tm="100000">
                                          <p:val>
                                            <p:fltVal val="0"/>
                                          </p:val>
                                        </p:tav>
                                      </p:tavLst>
                                    </p:anim>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2"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53" presetClass="exit" presetSubtype="32" fill="hold" nodeType="withEffect">
                                  <p:stCondLst>
                                    <p:cond delay="0"/>
                                  </p:stCondLst>
                                  <p:childTnLst>
                                    <p:anim calcmode="lin" valueType="num">
                                      <p:cBhvr>
                                        <p:cTn id="55" dur="500"/>
                                        <p:tgtEl>
                                          <p:spTgt spid="4"/>
                                        </p:tgtEl>
                                        <p:attrNameLst>
                                          <p:attrName>ppt_w</p:attrName>
                                        </p:attrNameLst>
                                      </p:cBhvr>
                                      <p:tavLst>
                                        <p:tav tm="0">
                                          <p:val>
                                            <p:strVal val="ppt_w"/>
                                          </p:val>
                                        </p:tav>
                                        <p:tav tm="100000">
                                          <p:val>
                                            <p:fltVal val="0"/>
                                          </p:val>
                                        </p:tav>
                                      </p:tavLst>
                                    </p:anim>
                                    <p:anim calcmode="lin" valueType="num">
                                      <p:cBhvr>
                                        <p:cTn id="56" dur="500"/>
                                        <p:tgtEl>
                                          <p:spTgt spid="4"/>
                                        </p:tgtEl>
                                        <p:attrNameLst>
                                          <p:attrName>ppt_h</p:attrName>
                                        </p:attrNameLst>
                                      </p:cBhvr>
                                      <p:tavLst>
                                        <p:tav tm="0">
                                          <p:val>
                                            <p:strVal val="ppt_h"/>
                                          </p:val>
                                        </p:tav>
                                        <p:tav tm="100000">
                                          <p:val>
                                            <p:fltVal val="0"/>
                                          </p:val>
                                        </p:tav>
                                      </p:tavLst>
                                    </p:anim>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42" presetClass="exit" presetSubtype="0" fill="hold" grpId="1" nodeType="withEffect">
                                  <p:stCondLst>
                                    <p:cond delay="0"/>
                                  </p:stCondLst>
                                  <p:childTnLst>
                                    <p:animEffect transition="out" filter="fade">
                                      <p:cBhvr>
                                        <p:cTn id="60" dur="1000"/>
                                        <p:tgtEl>
                                          <p:spTgt spid="14"/>
                                        </p:tgtEl>
                                      </p:cBhvr>
                                    </p:animEffect>
                                    <p:anim calcmode="lin" valueType="num">
                                      <p:cBhvr>
                                        <p:cTn id="61" dur="1000"/>
                                        <p:tgtEl>
                                          <p:spTgt spid="14"/>
                                        </p:tgtEl>
                                        <p:attrNameLst>
                                          <p:attrName>ppt_x</p:attrName>
                                        </p:attrNameLst>
                                      </p:cBhvr>
                                      <p:tavLst>
                                        <p:tav tm="0">
                                          <p:val>
                                            <p:strVal val="ppt_x"/>
                                          </p:val>
                                        </p:tav>
                                        <p:tav tm="100000">
                                          <p:val>
                                            <p:strVal val="ppt_x"/>
                                          </p:val>
                                        </p:tav>
                                      </p:tavLst>
                                    </p:anim>
                                    <p:anim calcmode="lin" valueType="num">
                                      <p:cBhvr>
                                        <p:cTn id="62" dur="1000"/>
                                        <p:tgtEl>
                                          <p:spTgt spid="14"/>
                                        </p:tgtEl>
                                        <p:attrNameLst>
                                          <p:attrName>ppt_y</p:attrName>
                                        </p:attrNameLst>
                                      </p:cBhvr>
                                      <p:tavLst>
                                        <p:tav tm="0">
                                          <p:val>
                                            <p:strVal val="ppt_y"/>
                                          </p:val>
                                        </p:tav>
                                        <p:tav tm="100000">
                                          <p:val>
                                            <p:strVal val="ppt_y+.1"/>
                                          </p:val>
                                        </p:tav>
                                      </p:tavLst>
                                    </p:anim>
                                    <p:set>
                                      <p:cBhvr>
                                        <p:cTn id="63"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9" grpId="0" animBg="1"/>
      <p:bldP spid="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F41A15-374F-A394-8592-EA2A432990A2}"/>
              </a:ext>
            </a:extLst>
          </p:cNvPr>
          <p:cNvPicPr>
            <a:picLocks noChangeAspect="1"/>
          </p:cNvPicPr>
          <p:nvPr/>
        </p:nvPicPr>
        <p:blipFill>
          <a:blip r:embed="rId2"/>
          <a:stretch>
            <a:fillRect/>
          </a:stretch>
        </p:blipFill>
        <p:spPr>
          <a:xfrm>
            <a:off x="0" y="0"/>
            <a:ext cx="12192000" cy="6667570"/>
          </a:xfrm>
          <a:prstGeom prst="rect">
            <a:avLst/>
          </a:prstGeom>
        </p:spPr>
      </p:pic>
      <p:pic>
        <p:nvPicPr>
          <p:cNvPr id="14" name="Picture 13">
            <a:extLst>
              <a:ext uri="{FF2B5EF4-FFF2-40B4-BE49-F238E27FC236}">
                <a16:creationId xmlns:a16="http://schemas.microsoft.com/office/drawing/2014/main" id="{6D49B004-CB8E-897B-52F9-B41384B526C0}"/>
              </a:ext>
            </a:extLst>
          </p:cNvPr>
          <p:cNvPicPr>
            <a:picLocks noChangeAspect="1"/>
          </p:cNvPicPr>
          <p:nvPr/>
        </p:nvPicPr>
        <p:blipFill>
          <a:blip r:embed="rId2"/>
          <a:stretch>
            <a:fillRect/>
          </a:stretch>
        </p:blipFill>
        <p:spPr>
          <a:xfrm>
            <a:off x="-1" y="1"/>
            <a:ext cx="12192000" cy="3962400"/>
          </a:xfrm>
          <a:prstGeom prst="rect">
            <a:avLst/>
          </a:prstGeom>
        </p:spPr>
      </p:pic>
      <p:pic>
        <p:nvPicPr>
          <p:cNvPr id="17" name="Picture 16">
            <a:extLst>
              <a:ext uri="{FF2B5EF4-FFF2-40B4-BE49-F238E27FC236}">
                <a16:creationId xmlns:a16="http://schemas.microsoft.com/office/drawing/2014/main" id="{3CEA8080-25D5-EFF8-9A07-ED5662E105A5}"/>
              </a:ext>
            </a:extLst>
          </p:cNvPr>
          <p:cNvPicPr>
            <a:picLocks noChangeAspect="1"/>
          </p:cNvPicPr>
          <p:nvPr/>
        </p:nvPicPr>
        <p:blipFill>
          <a:blip r:embed="rId3"/>
          <a:stretch>
            <a:fillRect/>
          </a:stretch>
        </p:blipFill>
        <p:spPr>
          <a:xfrm>
            <a:off x="1517070" y="3282255"/>
            <a:ext cx="7550728" cy="3575744"/>
          </a:xfrm>
          <a:prstGeom prst="rect">
            <a:avLst/>
          </a:prstGeom>
        </p:spPr>
      </p:pic>
      <p:sp>
        <p:nvSpPr>
          <p:cNvPr id="19" name="TextBox 18">
            <a:extLst>
              <a:ext uri="{FF2B5EF4-FFF2-40B4-BE49-F238E27FC236}">
                <a16:creationId xmlns:a16="http://schemas.microsoft.com/office/drawing/2014/main" id="{7723B71C-A291-C2E4-2695-172DBEA888AF}"/>
              </a:ext>
            </a:extLst>
          </p:cNvPr>
          <p:cNvSpPr txBox="1"/>
          <p:nvPr/>
        </p:nvSpPr>
        <p:spPr>
          <a:xfrm>
            <a:off x="5562599" y="6116453"/>
            <a:ext cx="6359236" cy="646331"/>
          </a:xfrm>
          <a:prstGeom prst="rect">
            <a:avLst/>
          </a:prstGeom>
          <a:noFill/>
        </p:spPr>
        <p:txBody>
          <a:bodyPr wrap="square">
            <a:spAutoFit/>
          </a:bodyPr>
          <a:lstStyle/>
          <a:p>
            <a:pPr algn="ctr"/>
            <a:r>
              <a:rPr lang="en-US" sz="18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8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8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pic>
        <p:nvPicPr>
          <p:cNvPr id="21" name="Picture 20">
            <a:extLst>
              <a:ext uri="{FF2B5EF4-FFF2-40B4-BE49-F238E27FC236}">
                <a16:creationId xmlns:a16="http://schemas.microsoft.com/office/drawing/2014/main" id="{CA9B138D-BAC4-B6DC-9EAC-C1BFB3D27393}"/>
              </a:ext>
            </a:extLst>
          </p:cNvPr>
          <p:cNvPicPr>
            <a:picLocks noChangeAspect="1"/>
          </p:cNvPicPr>
          <p:nvPr/>
        </p:nvPicPr>
        <p:blipFill>
          <a:blip r:embed="rId4"/>
          <a:stretch>
            <a:fillRect/>
          </a:stretch>
        </p:blipFill>
        <p:spPr>
          <a:xfrm>
            <a:off x="2395968" y="2673928"/>
            <a:ext cx="7877175" cy="4184072"/>
          </a:xfrm>
          <a:prstGeom prst="rect">
            <a:avLst/>
          </a:prstGeom>
        </p:spPr>
      </p:pic>
      <p:sp>
        <p:nvSpPr>
          <p:cNvPr id="22" name="TextBox 21">
            <a:extLst>
              <a:ext uri="{FF2B5EF4-FFF2-40B4-BE49-F238E27FC236}">
                <a16:creationId xmlns:a16="http://schemas.microsoft.com/office/drawing/2014/main" id="{26CBCD85-ECA4-BBFD-C755-B2FB6680225E}"/>
              </a:ext>
            </a:extLst>
          </p:cNvPr>
          <p:cNvSpPr txBox="1"/>
          <p:nvPr/>
        </p:nvSpPr>
        <p:spPr>
          <a:xfrm>
            <a:off x="5682093" y="83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spTree>
    <p:extLst>
      <p:ext uri="{BB962C8B-B14F-4D97-AF65-F5344CB8AC3E}">
        <p14:creationId xmlns:p14="http://schemas.microsoft.com/office/powerpoint/2010/main" val="33989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4"/>
                                        </p:tgtEl>
                                        <p:attrNameLst>
                                          <p:attrName>ppt_w</p:attrName>
                                        </p:attrNameLst>
                                      </p:cBhvr>
                                      <p:tavLst>
                                        <p:tav tm="0">
                                          <p:val>
                                            <p:strVal val="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fltVal val="0"/>
                                          </p:val>
                                        </p:tav>
                                      </p:tavLst>
                                    </p:anim>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2"/>
                                        </p:tgtEl>
                                        <p:attrNameLst>
                                          <p:attrName>ppt_w</p:attrName>
                                        </p:attrNameLst>
                                      </p:cBhvr>
                                      <p:tavLst>
                                        <p:tav tm="0">
                                          <p:val>
                                            <p:strVal val="ppt_w"/>
                                          </p:val>
                                        </p:tav>
                                        <p:tav tm="100000">
                                          <p:val>
                                            <p:fltVal val="0"/>
                                          </p:val>
                                        </p:tav>
                                      </p:tavLst>
                                    </p:anim>
                                    <p:anim calcmode="lin" valueType="num">
                                      <p:cBhvr>
                                        <p:cTn id="24" dur="500"/>
                                        <p:tgtEl>
                                          <p:spTgt spid="22"/>
                                        </p:tgtEl>
                                        <p:attrNameLst>
                                          <p:attrName>ppt_h</p:attrName>
                                        </p:attrNameLst>
                                      </p:cBhvr>
                                      <p:tavLst>
                                        <p:tav tm="0">
                                          <p:val>
                                            <p:strVal val="ppt_h"/>
                                          </p:val>
                                        </p:tav>
                                        <p:tav tm="100000">
                                          <p:val>
                                            <p:fltVal val="0"/>
                                          </p:val>
                                        </p:tav>
                                      </p:tavLst>
                                    </p:anim>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grpId="1" nodeType="clickEffect">
                                  <p:stCondLst>
                                    <p:cond delay="0"/>
                                  </p:stCondLst>
                                  <p:childTnLst>
                                    <p:anim calcmode="lin" valueType="num">
                                      <p:cBhvr>
                                        <p:cTn id="45" dur="500"/>
                                        <p:tgtEl>
                                          <p:spTgt spid="19"/>
                                        </p:tgtEl>
                                        <p:attrNameLst>
                                          <p:attrName>ppt_w</p:attrName>
                                        </p:attrNameLst>
                                      </p:cBhvr>
                                      <p:tavLst>
                                        <p:tav tm="0">
                                          <p:val>
                                            <p:strVal val="ppt_w"/>
                                          </p:val>
                                        </p:tav>
                                        <p:tav tm="100000">
                                          <p:val>
                                            <p:fltVal val="0"/>
                                          </p:val>
                                        </p:tav>
                                      </p:tavLst>
                                    </p:anim>
                                    <p:anim calcmode="lin" valueType="num">
                                      <p:cBhvr>
                                        <p:cTn id="46" dur="500"/>
                                        <p:tgtEl>
                                          <p:spTgt spid="19"/>
                                        </p:tgtEl>
                                        <p:attrNameLst>
                                          <p:attrName>ppt_h</p:attrName>
                                        </p:attrNameLst>
                                      </p:cBhvr>
                                      <p:tavLst>
                                        <p:tav tm="0">
                                          <p:val>
                                            <p:strVal val="ppt_h"/>
                                          </p:val>
                                        </p:tav>
                                        <p:tav tm="100000">
                                          <p:val>
                                            <p:fltVal val="0"/>
                                          </p:val>
                                        </p:tav>
                                      </p:tavLst>
                                    </p:anim>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17"/>
                                        </p:tgtEl>
                                        <p:attrNameLst>
                                          <p:attrName>ppt_w</p:attrName>
                                        </p:attrNameLst>
                                      </p:cBhvr>
                                      <p:tavLst>
                                        <p:tav tm="0">
                                          <p:val>
                                            <p:strVal val="ppt_w"/>
                                          </p:val>
                                        </p:tav>
                                        <p:tav tm="100000">
                                          <p:val>
                                            <p:fltVal val="0"/>
                                          </p:val>
                                        </p:tav>
                                      </p:tavLst>
                                    </p:anim>
                                    <p:anim calcmode="lin" valueType="num">
                                      <p:cBhvr>
                                        <p:cTn id="51" dur="500"/>
                                        <p:tgtEl>
                                          <p:spTgt spid="17"/>
                                        </p:tgtEl>
                                        <p:attrNameLst>
                                          <p:attrName>ppt_h</p:attrName>
                                        </p:attrNameLst>
                                      </p:cBhvr>
                                      <p:tavLst>
                                        <p:tav tm="0">
                                          <p:val>
                                            <p:strVal val="ppt_h"/>
                                          </p:val>
                                        </p:tav>
                                        <p:tav tm="100000">
                                          <p:val>
                                            <p:fltVal val="0"/>
                                          </p:val>
                                        </p:tav>
                                      </p:tavLst>
                                    </p:anim>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42"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917E8E-9E42-0AFF-1FE6-9AD8F56D1F33}"/>
              </a:ext>
            </a:extLst>
          </p:cNvPr>
          <p:cNvSpPr>
            <a:spLocks noGrp="1"/>
          </p:cNvSpPr>
          <p:nvPr>
            <p:ph type="pic" sz="quarter" idx="11"/>
          </p:nvPr>
        </p:nvSpPr>
        <p:spPr/>
      </p:sp>
      <p:pic>
        <p:nvPicPr>
          <p:cNvPr id="8" name="Picture 7">
            <a:extLst>
              <a:ext uri="{FF2B5EF4-FFF2-40B4-BE49-F238E27FC236}">
                <a16:creationId xmlns:a16="http://schemas.microsoft.com/office/drawing/2014/main" id="{56377C3E-28CA-6508-A347-D8C5AE2D762D}"/>
              </a:ext>
            </a:extLst>
          </p:cNvPr>
          <p:cNvPicPr>
            <a:picLocks noChangeAspect="1"/>
          </p:cNvPicPr>
          <p:nvPr/>
        </p:nvPicPr>
        <p:blipFill>
          <a:blip r:embed="rId2"/>
          <a:stretch>
            <a:fillRect/>
          </a:stretch>
        </p:blipFill>
        <p:spPr>
          <a:xfrm>
            <a:off x="0" y="-1"/>
            <a:ext cx="12192000" cy="6997149"/>
          </a:xfrm>
          <a:prstGeom prst="rect">
            <a:avLst/>
          </a:prstGeom>
        </p:spPr>
      </p:pic>
      <p:sp>
        <p:nvSpPr>
          <p:cNvPr id="9" name="TextBox 8">
            <a:extLst>
              <a:ext uri="{FF2B5EF4-FFF2-40B4-BE49-F238E27FC236}">
                <a16:creationId xmlns:a16="http://schemas.microsoft.com/office/drawing/2014/main" id="{AFFCB337-B111-A22B-F59E-D7BD0BC06C50}"/>
              </a:ext>
            </a:extLst>
          </p:cNvPr>
          <p:cNvSpPr txBox="1"/>
          <p:nvPr/>
        </p:nvSpPr>
        <p:spPr>
          <a:xfrm>
            <a:off x="5682093" y="83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high</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pic>
        <p:nvPicPr>
          <p:cNvPr id="10" name="Picture 9">
            <a:extLst>
              <a:ext uri="{FF2B5EF4-FFF2-40B4-BE49-F238E27FC236}">
                <a16:creationId xmlns:a16="http://schemas.microsoft.com/office/drawing/2014/main" id="{986F0564-323A-C3EE-FA5A-C4B74AD262B4}"/>
              </a:ext>
            </a:extLst>
          </p:cNvPr>
          <p:cNvPicPr>
            <a:picLocks noChangeAspect="1"/>
          </p:cNvPicPr>
          <p:nvPr/>
        </p:nvPicPr>
        <p:blipFill>
          <a:blip r:embed="rId3"/>
          <a:stretch>
            <a:fillRect/>
          </a:stretch>
        </p:blipFill>
        <p:spPr>
          <a:xfrm>
            <a:off x="891627" y="1487386"/>
            <a:ext cx="9580931" cy="4752110"/>
          </a:xfrm>
          <a:prstGeom prst="rect">
            <a:avLst/>
          </a:prstGeom>
        </p:spPr>
      </p:pic>
      <p:pic>
        <p:nvPicPr>
          <p:cNvPr id="11" name="Picture 10">
            <a:extLst>
              <a:ext uri="{FF2B5EF4-FFF2-40B4-BE49-F238E27FC236}">
                <a16:creationId xmlns:a16="http://schemas.microsoft.com/office/drawing/2014/main" id="{42677CED-4BFE-F7BA-324B-16A458E660CD}"/>
              </a:ext>
            </a:extLst>
          </p:cNvPr>
          <p:cNvPicPr>
            <a:picLocks noChangeAspect="1"/>
          </p:cNvPicPr>
          <p:nvPr/>
        </p:nvPicPr>
        <p:blipFill>
          <a:blip r:embed="rId4"/>
          <a:stretch>
            <a:fillRect/>
          </a:stretch>
        </p:blipFill>
        <p:spPr>
          <a:xfrm>
            <a:off x="1041707" y="1430691"/>
            <a:ext cx="9280769" cy="4865499"/>
          </a:xfrm>
          <a:prstGeom prst="rect">
            <a:avLst/>
          </a:prstGeom>
        </p:spPr>
      </p:pic>
    </p:spTree>
    <p:extLst>
      <p:ext uri="{BB962C8B-B14F-4D97-AF65-F5344CB8AC3E}">
        <p14:creationId xmlns:p14="http://schemas.microsoft.com/office/powerpoint/2010/main" val="19966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53" presetClass="exit" presetSubtype="32" fill="hold" grpId="1" nodeType="withEffect">
                                  <p:stCondLst>
                                    <p:cond delay="0"/>
                                  </p:stCondLst>
                                  <p:childTnLst>
                                    <p:anim calcmode="lin" valueType="num">
                                      <p:cBhvr>
                                        <p:cTn id="23" dur="500"/>
                                        <p:tgtEl>
                                          <p:spTgt spid="9"/>
                                        </p:tgtEl>
                                        <p:attrNameLst>
                                          <p:attrName>ppt_w</p:attrName>
                                        </p:attrNameLst>
                                      </p:cBhvr>
                                      <p:tavLst>
                                        <p:tav tm="0">
                                          <p:val>
                                            <p:strVal val="ppt_w"/>
                                          </p:val>
                                        </p:tav>
                                        <p:tav tm="100000">
                                          <p:val>
                                            <p:fltVal val="0"/>
                                          </p:val>
                                        </p:tav>
                                      </p:tavLst>
                                    </p:anim>
                                    <p:anim calcmode="lin" valueType="num">
                                      <p:cBhvr>
                                        <p:cTn id="24" dur="500"/>
                                        <p:tgtEl>
                                          <p:spTgt spid="9"/>
                                        </p:tgtEl>
                                        <p:attrNameLst>
                                          <p:attrName>ppt_h</p:attrName>
                                        </p:attrNameLst>
                                      </p:cBhvr>
                                      <p:tavLst>
                                        <p:tav tm="0">
                                          <p:val>
                                            <p:strVal val="ppt_h"/>
                                          </p:val>
                                        </p:tav>
                                        <p:tav tm="100000">
                                          <p:val>
                                            <p:fltVal val="0"/>
                                          </p:val>
                                        </p:tav>
                                      </p:tavLst>
                                    </p:anim>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53" presetClass="exit" presetSubtype="32" fill="hold" nodeType="withEffect">
                                  <p:stCondLst>
                                    <p:cond delay="0"/>
                                  </p:stCondLst>
                                  <p:childTnLst>
                                    <p:anim calcmode="lin" valueType="num">
                                      <p:cBhvr>
                                        <p:cTn id="35" dur="500"/>
                                        <p:tgtEl>
                                          <p:spTgt spid="10"/>
                                        </p:tgtEl>
                                        <p:attrNameLst>
                                          <p:attrName>ppt_w</p:attrName>
                                        </p:attrNameLst>
                                      </p:cBhvr>
                                      <p:tavLst>
                                        <p:tav tm="0">
                                          <p:val>
                                            <p:strVal val="ppt_w"/>
                                          </p:val>
                                        </p:tav>
                                        <p:tav tm="100000">
                                          <p:val>
                                            <p:fltVal val="0"/>
                                          </p:val>
                                        </p:tav>
                                      </p:tavLst>
                                    </p:anim>
                                    <p:anim calcmode="lin" valueType="num">
                                      <p:cBhvr>
                                        <p:cTn id="36" dur="500"/>
                                        <p:tgtEl>
                                          <p:spTgt spid="10"/>
                                        </p:tgtEl>
                                        <p:attrNameLst>
                                          <p:attrName>ppt_h</p:attrName>
                                        </p:attrNameLst>
                                      </p:cBhvr>
                                      <p:tavLst>
                                        <p:tav tm="0">
                                          <p:val>
                                            <p:strVal val="ppt_h"/>
                                          </p:val>
                                        </p:tav>
                                        <p:tav tm="100000">
                                          <p:val>
                                            <p:fltVal val="0"/>
                                          </p:val>
                                        </p:tav>
                                      </p:tavLst>
                                    </p:anim>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0500" y="543511"/>
            <a:ext cx="4106953" cy="5770975"/>
          </a:xfrm>
          <a:prstGeom prst="rect">
            <a:avLst/>
          </a:prstGeom>
        </p:spPr>
      </p:pic>
      <p:grpSp>
        <p:nvGrpSpPr>
          <p:cNvPr id="19" name="Group 18"/>
          <p:cNvGrpSpPr/>
          <p:nvPr/>
        </p:nvGrpSpPr>
        <p:grpSpPr>
          <a:xfrm rot="5400000">
            <a:off x="-841919" y="3462722"/>
            <a:ext cx="2075811" cy="646331"/>
            <a:chOff x="581869" y="6358299"/>
            <a:chExt cx="1362036" cy="646331"/>
          </a:xfrm>
        </p:grpSpPr>
        <p:sp>
          <p:nvSpPr>
            <p:cNvPr id="20" name="TextBox 19"/>
            <p:cNvSpPr txBox="1"/>
            <p:nvPr/>
          </p:nvSpPr>
          <p:spPr>
            <a:xfrm>
              <a:off x="764749" y="6358299"/>
              <a:ext cx="1179156" cy="646331"/>
            </a:xfrm>
            <a:prstGeom prst="rect">
              <a:avLst/>
            </a:prstGeom>
            <a:noFill/>
          </p:spPr>
          <p:txBody>
            <a:bodyPr wrap="square" rtlCol="0">
              <a:spAutoFit/>
            </a:bodyPr>
            <a:lstStyle/>
            <a:p>
              <a:r>
                <a:rPr lang="en-US" sz="12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377034" y="116689"/>
            <a:ext cx="6536595" cy="646331"/>
          </a:xfrm>
          <a:prstGeom prst="rect">
            <a:avLst/>
          </a:prstGeom>
          <a:noFill/>
        </p:spPr>
        <p:txBody>
          <a:bodyPr wrap="square" rtlCol="0">
            <a:spAutoFit/>
          </a:bodyPr>
          <a:lstStyle/>
          <a:p>
            <a:pPr algn="ctr"/>
            <a:r>
              <a:rPr lang="en-US" sz="3600" dirty="0">
                <a:solidFill>
                  <a:schemeClr val="bg1">
                    <a:lumMod val="65000"/>
                  </a:schemeClr>
                </a:solidFill>
                <a:latin typeface="Raleway Black" panose="020B0A03030101060003" pitchFamily="34" charset="0"/>
              </a:rPr>
              <a:t>DOM LÀ GÌ?</a:t>
            </a:r>
          </a:p>
        </p:txBody>
      </p:sp>
      <p:sp>
        <p:nvSpPr>
          <p:cNvPr id="39" name="TextBox 38">
            <a:extLst>
              <a:ext uri="{FF2B5EF4-FFF2-40B4-BE49-F238E27FC236}">
                <a16:creationId xmlns:a16="http://schemas.microsoft.com/office/drawing/2014/main" id="{BDB28D1D-8F73-A386-3577-33EF42086D3B}"/>
              </a:ext>
            </a:extLst>
          </p:cNvPr>
          <p:cNvSpPr txBox="1"/>
          <p:nvPr/>
        </p:nvSpPr>
        <p:spPr>
          <a:xfrm>
            <a:off x="6188799" y="893431"/>
            <a:ext cx="5952719" cy="2535566"/>
          </a:xfrm>
          <a:prstGeom prst="rect">
            <a:avLst/>
          </a:prstGeom>
          <a:noFill/>
        </p:spPr>
        <p:txBody>
          <a:bodyPr wrap="square" rtlCol="0">
            <a:spAutoFit/>
          </a:bodyPr>
          <a:lstStyle/>
          <a:p>
            <a:pPr>
              <a:lnSpc>
                <a:spcPct val="150000"/>
              </a:lnSpc>
            </a:pPr>
            <a:r>
              <a:rPr lang="vi-VN" dirty="0">
                <a:latin typeface="Times New Roman" panose="02020603050405020304" pitchFamily="18" charset="0"/>
                <a:cs typeface="Times New Roman" panose="02020603050405020304" pitchFamily="18" charset="0"/>
              </a:rPr>
              <a:t>DOM viết tắt của Document Object Model là 1 tiêu chuẩn của W3C đưa</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ra nhằm để truy xuất và thao tác dữ liệu của tài liệu có cấu trúc như HTML,XML. Mô hình này thể hiện tài liệu dưới dạng cấu trúc cây phân cấp. Mỗi thành</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phần trong HTML, XML được xem như một node</a:t>
            </a:r>
            <a:r>
              <a:rPr lang="en-US"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16500B1-E1E8-3963-1D6C-282E0CA65CB7}"/>
              </a:ext>
            </a:extLst>
          </p:cNvPr>
          <p:cNvPicPr>
            <a:picLocks noChangeAspect="1"/>
          </p:cNvPicPr>
          <p:nvPr/>
        </p:nvPicPr>
        <p:blipFill>
          <a:blip r:embed="rId3"/>
          <a:stretch>
            <a:fillRect/>
          </a:stretch>
        </p:blipFill>
        <p:spPr>
          <a:xfrm>
            <a:off x="1094737" y="1732790"/>
            <a:ext cx="4518477" cy="3392415"/>
          </a:xfrm>
          <a:prstGeom prst="rect">
            <a:avLst/>
          </a:prstGeom>
        </p:spPr>
      </p:pic>
      <p:sp>
        <p:nvSpPr>
          <p:cNvPr id="6" name="TextBox 5">
            <a:extLst>
              <a:ext uri="{FF2B5EF4-FFF2-40B4-BE49-F238E27FC236}">
                <a16:creationId xmlns:a16="http://schemas.microsoft.com/office/drawing/2014/main" id="{8474CB5F-F852-A56D-27FC-A8895E65ABD6}"/>
              </a:ext>
            </a:extLst>
          </p:cNvPr>
          <p:cNvSpPr txBox="1"/>
          <p:nvPr/>
        </p:nvSpPr>
        <p:spPr>
          <a:xfrm>
            <a:off x="6188799" y="3307916"/>
            <a:ext cx="5770974" cy="2862322"/>
          </a:xfrm>
          <a:prstGeom prst="rect">
            <a:avLst/>
          </a:prstGeom>
          <a:noFill/>
        </p:spPr>
        <p:txBody>
          <a:bodyPr wrap="square">
            <a:spAutoFit/>
          </a:bodyPr>
          <a:lstStyle/>
          <a:p>
            <a:r>
              <a:rPr lang="vi-VN" b="1" i="0" dirty="0">
                <a:effectLst/>
                <a:latin typeface="Times New Roman" panose="02020603050405020304" pitchFamily="18" charset="0"/>
                <a:cs typeface="Times New Roman" panose="02020603050405020304" pitchFamily="18" charset="0"/>
              </a:rPr>
              <a:t>HTML DOM là 1 mô hình tiêu chuẩn cho các tài liệu</a:t>
            </a:r>
            <a:r>
              <a:rPr lang="en-US" b="1" i="0" dirty="0">
                <a:effectLst/>
                <a:latin typeface="Times New Roman" panose="02020603050405020304" pitchFamily="18" charset="0"/>
                <a:cs typeface="Times New Roman" panose="02020603050405020304" pitchFamily="18" charset="0"/>
              </a:rPr>
              <a:t> </a:t>
            </a:r>
            <a:r>
              <a:rPr lang="vi-VN" b="1" i="0" dirty="0">
                <a:effectLst/>
                <a:latin typeface="Times New Roman" panose="02020603050405020304" pitchFamily="18" charset="0"/>
                <a:cs typeface="Times New Roman" panose="02020603050405020304" pitchFamily="18" charset="0"/>
              </a:rPr>
              <a:t>HTML.HTML DOM sẽ xác định những thứ sau:</a:t>
            </a:r>
            <a:endParaRPr lang="en-US"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phần tử HTML (các thẻ) như các đối tượng. Các phần tử này đượcbiểu diễn dưới dạng cây phân cấp.</a:t>
            </a:r>
            <a:endParaRPr lang="en-US" i="0" dirty="0">
              <a:effectLst/>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tính chất của tất cả các phần tử HTML (innerHTML, innerText…)</a:t>
            </a:r>
            <a:r>
              <a:rPr lang="en-US"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sự kiện của tất cả các phần tử html (click, focus…)</a:t>
            </a:r>
            <a:r>
              <a:rPr lang="en-US" i="0" dirty="0">
                <a:effectLst/>
                <a:latin typeface="Times New Roman" panose="02020603050405020304" pitchFamily="18" charset="0"/>
                <a:cs typeface="Times New Roman" panose="02020603050405020304" pitchFamily="18" charset="0"/>
              </a:rPr>
              <a:t>.</a:t>
            </a:r>
          </a:p>
          <a:p>
            <a:pPr marL="285750" indent="-285750">
              <a:buFontTx/>
              <a:buChar char="-"/>
            </a:pPr>
            <a:r>
              <a:rPr lang="vi-VN" i="0" dirty="0">
                <a:effectLst/>
                <a:latin typeface="Times New Roman" panose="02020603050405020304" pitchFamily="18" charset="0"/>
                <a:cs typeface="Times New Roman" panose="02020603050405020304" pitchFamily="18" charset="0"/>
              </a:rPr>
              <a:t>Các phương thức để thao tác vào các phần tử html</a:t>
            </a:r>
            <a:r>
              <a:rPr lang="en-US" i="0" dirty="0">
                <a:effectLst/>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064333"/>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fade">
                                      <p:cBhvr>
                                        <p:cTn id="35" dur="1000"/>
                                        <p:tgtEl>
                                          <p:spTgt spid="39">
                                            <p:txEl>
                                              <p:pRg st="0" end="0"/>
                                            </p:txEl>
                                          </p:spTgt>
                                        </p:tgtEl>
                                      </p:cBhvr>
                                    </p:animEffect>
                                    <p:anim calcmode="lin" valueType="num">
                                      <p:cBhvr>
                                        <p:cTn id="36"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anim calcmode="lin" valueType="num">
                                      <p:cBhvr>
                                        <p:cTn id="4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1000"/>
                                        <p:tgtEl>
                                          <p:spTgt spid="6">
                                            <p:txEl>
                                              <p:pRg st="2" end="2"/>
                                            </p:txEl>
                                          </p:spTgt>
                                        </p:tgtEl>
                                      </p:cBhvr>
                                    </p:animEffect>
                                    <p:anim calcmode="lin" valueType="num">
                                      <p:cBhvr>
                                        <p:cTn id="4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1000"/>
                                        <p:tgtEl>
                                          <p:spTgt spid="6">
                                            <p:txEl>
                                              <p:pRg st="3" end="3"/>
                                            </p:txEl>
                                          </p:spTgt>
                                        </p:tgtEl>
                                      </p:cBhvr>
                                    </p:animEffect>
                                    <p:anim calcmode="lin" valueType="num">
                                      <p:cBhvr>
                                        <p:cTn id="5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1000"/>
                                        <p:tgtEl>
                                          <p:spTgt spid="6">
                                            <p:txEl>
                                              <p:pRg st="4" end="4"/>
                                            </p:txEl>
                                          </p:spTgt>
                                        </p:tgtEl>
                                      </p:cBhvr>
                                    </p:animEffect>
                                    <p:anim calcmode="lin" valueType="num">
                                      <p:cBhvr>
                                        <p:cTn id="5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1000"/>
                                        <p:tgtEl>
                                          <p:spTgt spid="6">
                                            <p:txEl>
                                              <p:pRg st="5" end="5"/>
                                            </p:txEl>
                                          </p:spTgt>
                                        </p:tgtEl>
                                      </p:cBhvr>
                                    </p:animEffect>
                                    <p:anim calcmode="lin" valueType="num">
                                      <p:cBhvr>
                                        <p:cTn id="6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49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CAB5B0-F61A-1F7E-C549-97D74C8DA0AA}"/>
              </a:ext>
            </a:extLst>
          </p:cNvPr>
          <p:cNvPicPr>
            <a:picLocks noChangeAspect="1"/>
          </p:cNvPicPr>
          <p:nvPr/>
        </p:nvPicPr>
        <p:blipFill>
          <a:blip r:embed="rId2"/>
          <a:stretch>
            <a:fillRect/>
          </a:stretch>
        </p:blipFill>
        <p:spPr>
          <a:xfrm>
            <a:off x="4863548" y="160924"/>
            <a:ext cx="6802545" cy="3085859"/>
          </a:xfrm>
          <a:prstGeom prst="rect">
            <a:avLst/>
          </a:prstGeom>
        </p:spPr>
      </p:pic>
      <p:sp>
        <p:nvSpPr>
          <p:cNvPr id="8" name="TextBox 7">
            <a:extLst>
              <a:ext uri="{FF2B5EF4-FFF2-40B4-BE49-F238E27FC236}">
                <a16:creationId xmlns:a16="http://schemas.microsoft.com/office/drawing/2014/main" id="{3802EBD9-BD00-FE63-37F7-DFE83E8FF661}"/>
              </a:ext>
            </a:extLst>
          </p:cNvPr>
          <p:cNvSpPr txBox="1"/>
          <p:nvPr/>
        </p:nvSpPr>
        <p:spPr>
          <a:xfrm>
            <a:off x="238538" y="160924"/>
            <a:ext cx="4465983" cy="7106048"/>
          </a:xfrm>
          <a:prstGeom prst="rect">
            <a:avLst/>
          </a:prstGeom>
          <a:noFill/>
        </p:spPr>
        <p:txBody>
          <a:bodyPr wrap="square">
            <a:spAutoFit/>
          </a:bodyPr>
          <a:lstStyle/>
          <a:p>
            <a:pPr>
              <a:lnSpc>
                <a:spcPct val="150000"/>
              </a:lnSpc>
            </a:pPr>
            <a:r>
              <a:rPr lang="vi-VN" dirty="0"/>
              <a:t>Để hiểu thêm về DOM-based XSS ta cần biết về 2 khái niệm: </a:t>
            </a:r>
            <a:endParaRPr lang="en-US" dirty="0"/>
          </a:p>
          <a:p>
            <a:pPr>
              <a:lnSpc>
                <a:spcPct val="150000"/>
              </a:lnSpc>
            </a:pPr>
            <a:endParaRPr lang="en-US" dirty="0"/>
          </a:p>
          <a:p>
            <a:pPr marL="285750" indent="-285750">
              <a:lnSpc>
                <a:spcPct val="150000"/>
              </a:lnSpc>
              <a:buFont typeface="Arial" panose="020B0604020202020204" pitchFamily="34" charset="0"/>
              <a:buChar char="•"/>
            </a:pPr>
            <a:r>
              <a:rPr lang="vi-VN" b="1" dirty="0"/>
              <a:t>Source</a:t>
            </a:r>
            <a:r>
              <a:rPr lang="vi-VN" dirty="0"/>
              <a:t>: là những vị trí mà mã độc sẽ chứa ở trong đó và ứng dụng sẽ</a:t>
            </a:r>
            <a:r>
              <a:rPr lang="en-US" dirty="0"/>
              <a:t> </a:t>
            </a:r>
            <a:r>
              <a:rPr lang="vi-VN" dirty="0"/>
              <a:t>lấy mã độc ra từ vị trí đó. Có 4 loại source khác nhau</a:t>
            </a:r>
            <a:r>
              <a:rPr lang="en-US" dirty="0"/>
              <a:t>:</a:t>
            </a:r>
          </a:p>
          <a:p>
            <a:pPr>
              <a:lnSpc>
                <a:spcPct val="150000"/>
              </a:lnSpc>
            </a:pPr>
            <a:endParaRPr lang="en-US" dirty="0"/>
          </a:p>
          <a:p>
            <a:pPr>
              <a:lnSpc>
                <a:spcPct val="150000"/>
              </a:lnSpc>
            </a:pPr>
            <a:endParaRPr lang="en-US" dirty="0"/>
          </a:p>
          <a:p>
            <a:pPr marL="285750" indent="-285750">
              <a:lnSpc>
                <a:spcPct val="150000"/>
              </a:lnSpc>
              <a:buFont typeface="Arial" panose="020B0604020202020204" pitchFamily="34" charset="0"/>
              <a:buChar char="•"/>
            </a:pPr>
            <a:r>
              <a:rPr lang="vi-VN" b="1" dirty="0"/>
              <a:t>Sink</a:t>
            </a:r>
            <a:r>
              <a:rPr lang="vi-VN" dirty="0"/>
              <a:t>: là nơi mà mã độc được truyền vào từ source và được thực thi. Nói</a:t>
            </a:r>
            <a:r>
              <a:rPr lang="en-US" dirty="0"/>
              <a:t> </a:t>
            </a:r>
            <a:r>
              <a:rPr lang="vi-VN" dirty="0"/>
              <a:t>cách khác, sink là các method hoặc property nguy hiểm có thể thực hiện mã độc</a:t>
            </a:r>
            <a:r>
              <a:rPr lang="en-US" dirty="0"/>
              <a:t> </a:t>
            </a:r>
            <a:r>
              <a:rPr lang="vi-VN" dirty="0"/>
              <a:t>được lấy từ source. Có 3 loại sink khác nhau</a:t>
            </a:r>
            <a:r>
              <a:rPr lang="en-US" dirty="0"/>
              <a:t>:</a:t>
            </a:r>
            <a:br>
              <a:rPr lang="vi-VN" dirty="0"/>
            </a:br>
            <a:br>
              <a:rPr lang="vi-VN" dirty="0"/>
            </a:b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16CDD30-ED83-66A5-C091-5E10E5896167}"/>
              </a:ext>
            </a:extLst>
          </p:cNvPr>
          <p:cNvPicPr>
            <a:picLocks noChangeAspect="1"/>
          </p:cNvPicPr>
          <p:nvPr/>
        </p:nvPicPr>
        <p:blipFill>
          <a:blip r:embed="rId3"/>
          <a:stretch>
            <a:fillRect/>
          </a:stretch>
        </p:blipFill>
        <p:spPr>
          <a:xfrm>
            <a:off x="4863549" y="3611216"/>
            <a:ext cx="6802544" cy="3085860"/>
          </a:xfrm>
          <a:prstGeom prst="rect">
            <a:avLst/>
          </a:prstGeom>
        </p:spPr>
      </p:pic>
    </p:spTree>
    <p:extLst>
      <p:ext uri="{BB962C8B-B14F-4D97-AF65-F5344CB8AC3E}">
        <p14:creationId xmlns:p14="http://schemas.microsoft.com/office/powerpoint/2010/main" val="12749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1000"/>
                                        <p:tgtEl>
                                          <p:spTgt spid="8">
                                            <p:txEl>
                                              <p:pRg st="5" end="5"/>
                                            </p:txEl>
                                          </p:spTgt>
                                        </p:tgtEl>
                                      </p:cBhvr>
                                    </p:animEffect>
                                    <p:anim calcmode="lin" valueType="num">
                                      <p:cBhvr>
                                        <p:cTn id="2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cond evt="onBegin" delay="0">
                          <p:tn val="2"/>
                        </p:cond>
                      </p:stCondLst>
                      <p:childTnLst>
                        <p:par>
                          <p:cTn id="35" fill="hold">
                            <p:stCondLst>
                              <p:cond delay="0"/>
                            </p:stCondLst>
                            <p:childTnLst>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49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05F20-480A-4EE6-5147-90A2574B3C45}"/>
              </a:ext>
            </a:extLst>
          </p:cNvPr>
          <p:cNvSpPr>
            <a:spLocks noGrp="1"/>
          </p:cNvSpPr>
          <p:nvPr>
            <p:ph idx="1"/>
          </p:nvPr>
        </p:nvSpPr>
        <p:spPr>
          <a:xfrm>
            <a:off x="580487" y="1620439"/>
            <a:ext cx="4873487" cy="4351338"/>
          </a:xfrm>
        </p:spPr>
        <p:txBody>
          <a:bodyPr>
            <a:noAutofit/>
          </a:bodyPr>
          <a:lstStyle/>
          <a:p>
            <a:pPr>
              <a:buFontTx/>
              <a:buChar char="-"/>
            </a:pPr>
            <a:r>
              <a:rPr lang="vi-VN" sz="2000" b="0" i="0" dirty="0">
                <a:effectLst/>
                <a:latin typeface="Times New Roman" panose="02020603050405020304" pitchFamily="18" charset="0"/>
                <a:cs typeface="Times New Roman" panose="02020603050405020304" pitchFamily="18" charset="0"/>
              </a:rPr>
              <a:t>Hacker tìm kiếm trang web chứa lỗ hổng XSS, chèn mã độc vào web</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đó.</a:t>
            </a:r>
            <a:endParaRPr lang="en-US" sz="2000" b="0" i="0" dirty="0">
              <a:effectLst/>
              <a:latin typeface="Times New Roman" panose="02020603050405020304" pitchFamily="18" charset="0"/>
              <a:cs typeface="Times New Roman" panose="02020603050405020304" pitchFamily="18" charset="0"/>
            </a:endParaRPr>
          </a:p>
          <a:p>
            <a:pPr>
              <a:buFontTx/>
              <a:buChar char="-"/>
            </a:pPr>
            <a:r>
              <a:rPr lang="vi-VN" sz="2000" b="0" i="0" dirty="0">
                <a:effectLst/>
                <a:latin typeface="Times New Roman" panose="02020603050405020304" pitchFamily="18" charset="0"/>
                <a:cs typeface="Times New Roman" panose="02020603050405020304" pitchFamily="18" charset="0"/>
              </a:rPr>
              <a:t>Hacker lừa người dùng vào trang web chứa mã độc bằng cách sử dụng</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kỹ thuật như phishing.</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(fishing for information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câu</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thông</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tin”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và</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phreaking “</a:t>
            </a:r>
            <a:r>
              <a:rPr lang="vi-VN" sz="2000" b="0" i="1" dirty="0">
                <a:solidFill>
                  <a:schemeClr val="accent3">
                    <a:lumMod val="50000"/>
                  </a:schemeClr>
                </a:solidFill>
                <a:effectLst/>
                <a:latin typeface="Times New Roman" panose="02020603050405020304" pitchFamily="18" charset="0"/>
                <a:cs typeface="Times New Roman" panose="02020603050405020304" pitchFamily="18" charset="0"/>
              </a:rPr>
              <a:t>lừa đảo sử dụng điện thoại của người khác không trả phí</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a:t>
            </a:r>
          </a:p>
          <a:p>
            <a:pPr>
              <a:buFontTx/>
              <a:buChar char="-"/>
            </a:pPr>
            <a:r>
              <a:rPr lang="vi-VN" sz="2000" b="0" i="0" dirty="0">
                <a:effectLst/>
                <a:latin typeface="Times New Roman" panose="02020603050405020304" pitchFamily="18" charset="0"/>
                <a:cs typeface="Times New Roman" panose="02020603050405020304" pitchFamily="18" charset="0"/>
              </a:rPr>
              <a:t>Sau khi người dùng nhấn vào đường link, đoạn mã độc hại được thực</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thi, các thông tin cần thiết như token, cookie..., sẽ được chuyển về máy chủ của</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hacker.</a:t>
            </a:r>
            <a:endParaRPr lang="en-US" sz="2000" b="0" i="0" dirty="0">
              <a:effectLst/>
              <a:latin typeface="Times New Roman" panose="02020603050405020304" pitchFamily="18" charset="0"/>
              <a:cs typeface="Times New Roman" panose="02020603050405020304" pitchFamily="18" charset="0"/>
            </a:endParaRPr>
          </a:p>
          <a:p>
            <a:pPr>
              <a:buFontTx/>
              <a:buChar char="-"/>
            </a:pPr>
            <a:r>
              <a:rPr lang="vi-VN" sz="2000" b="0" i="0" dirty="0">
                <a:effectLst/>
                <a:latin typeface="Times New Roman" panose="02020603050405020304" pitchFamily="18" charset="0"/>
                <a:cs typeface="Times New Roman" panose="02020603050405020304" pitchFamily="18" charset="0"/>
              </a:rPr>
              <a:t>Từ đó, hacker có thể thâm nhập vào tài khoản của người dùng, đăng</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nhập vào trang web mà không cần thông qua xác thực.</a:t>
            </a:r>
            <a:endParaRPr lang="en-US" sz="20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E5D55E64-593A-F728-1D86-35704960D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687" y="1346162"/>
            <a:ext cx="6245851" cy="4899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74618F-A623-4295-0ED4-4F79A96E78BA}"/>
              </a:ext>
            </a:extLst>
          </p:cNvPr>
          <p:cNvSpPr txBox="1"/>
          <p:nvPr/>
        </p:nvSpPr>
        <p:spPr>
          <a:xfrm>
            <a:off x="580487" y="405227"/>
            <a:ext cx="10606957" cy="830997"/>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ctr"/>
            <a:r>
              <a:rPr lang="vi-VN" sz="4800" b="1" dirty="0">
                <a:solidFill>
                  <a:schemeClr val="tx1">
                    <a:lumMod val="50000"/>
                    <a:lumOff val="50000"/>
                  </a:schemeClr>
                </a:solidFill>
                <a:latin typeface="Raleway Black" pitchFamily="2" charset="0"/>
              </a:rPr>
              <a:t>Các bước thực hiện tấn công XSS</a:t>
            </a:r>
            <a:endParaRPr lang="en-US" sz="4800" dirty="0">
              <a:solidFill>
                <a:schemeClr val="bg2">
                  <a:lumMod val="50000"/>
                </a:schemeClr>
              </a:solidFill>
              <a:effectLst>
                <a:outerShdw blurRad="393700" dist="88900" dir="4200000" sx="104000" sy="104000" algn="ctr" rotWithShape="0">
                  <a:schemeClr val="tx1">
                    <a:lumMod val="95000"/>
                    <a:lumOff val="5000"/>
                    <a:alpha val="11000"/>
                  </a:schemeClr>
                </a:outerShdw>
              </a:effectLst>
              <a:latin typeface="Raleway Black" pitchFamily="2" charset="0"/>
            </a:endParaRPr>
          </a:p>
        </p:txBody>
      </p:sp>
    </p:spTree>
    <p:extLst>
      <p:ext uri="{BB962C8B-B14F-4D97-AF65-F5344CB8AC3E}">
        <p14:creationId xmlns:p14="http://schemas.microsoft.com/office/powerpoint/2010/main" val="395962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25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19566" y="771664"/>
            <a:ext cx="4002158" cy="5877889"/>
          </a:xfrm>
          <a:prstGeom prst="rect">
            <a:avLst/>
          </a:prstGeom>
        </p:spPr>
      </p:pic>
      <p:grpSp>
        <p:nvGrpSpPr>
          <p:cNvPr id="19" name="Group 18"/>
          <p:cNvGrpSpPr/>
          <p:nvPr/>
        </p:nvGrpSpPr>
        <p:grpSpPr>
          <a:xfrm>
            <a:off x="1393959" y="383654"/>
            <a:ext cx="2094110" cy="523220"/>
            <a:chOff x="581869" y="6345777"/>
            <a:chExt cx="1374043" cy="523220"/>
          </a:xfrm>
        </p:grpSpPr>
        <p:sp>
          <p:nvSpPr>
            <p:cNvPr id="20" name="TextBox 19"/>
            <p:cNvSpPr txBox="1"/>
            <p:nvPr/>
          </p:nvSpPr>
          <p:spPr>
            <a:xfrm>
              <a:off x="776756" y="6345777"/>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274442"/>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DOM-BASED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992837" y="1015154"/>
            <a:ext cx="5730675" cy="5859553"/>
          </a:xfrm>
          <a:prstGeom prst="rect">
            <a:avLst/>
          </a:prstGeom>
          <a:noFill/>
        </p:spPr>
        <p:txBody>
          <a:bodyPr wrap="square" rtlCol="0">
            <a:spAutoFit/>
          </a:bodyPr>
          <a:lstStyle/>
          <a:p>
            <a:pPr>
              <a:lnSpc>
                <a:spcPct val="150000"/>
              </a:lnSpc>
            </a:pPr>
            <a:r>
              <a:rPr lang="vi-VN" dirty="0"/>
              <a:t>DOM-based XSS là dạng tấn công khai thác quá trình xử lý dữ liệu được</a:t>
            </a:r>
            <a:r>
              <a:rPr lang="en-US" dirty="0"/>
              <a:t> </a:t>
            </a:r>
            <a:r>
              <a:rPr lang="vi-VN" dirty="0"/>
              <a:t>thực hiện bên phía máy khách (client) thường dùng JavaScript để xử lý. Mã độc</a:t>
            </a:r>
            <a:r>
              <a:rPr lang="en-US" dirty="0"/>
              <a:t> </a:t>
            </a:r>
            <a:r>
              <a:rPr lang="vi-VN" dirty="0"/>
              <a:t>sẽ được đọc ra từ các source và được đưa vào các sink sau đó mã độc sẽ được</a:t>
            </a:r>
            <a:r>
              <a:rPr lang="en-US" dirty="0"/>
              <a:t> </a:t>
            </a:r>
            <a:r>
              <a:rPr lang="vi-VN" dirty="0"/>
              <a:t>thực thi. Việc đọc mã độc và thực thi mã độc sẽ diễn ra hoàn toàn ở trình duyệt</a:t>
            </a:r>
            <a:r>
              <a:rPr lang="en-US" dirty="0"/>
              <a:t>.</a:t>
            </a:r>
          </a:p>
          <a:p>
            <a:pPr>
              <a:lnSpc>
                <a:spcPct val="150000"/>
              </a:lnSpc>
            </a:pPr>
            <a:br>
              <a:rPr lang="vi-VN" dirty="0"/>
            </a:br>
            <a:r>
              <a:rPr lang="en-US" dirty="0" err="1"/>
              <a:t>Ví</a:t>
            </a:r>
            <a:r>
              <a:rPr lang="en-US" dirty="0"/>
              <a:t> </a:t>
            </a:r>
            <a:r>
              <a:rPr lang="en-US" dirty="0" err="1"/>
              <a:t>dụ</a:t>
            </a:r>
            <a:r>
              <a:rPr lang="en-US" dirty="0"/>
              <a:t>:</a:t>
            </a:r>
          </a:p>
          <a:p>
            <a:pPr marL="285750" indent="-285750">
              <a:lnSpc>
                <a:spcPct val="150000"/>
              </a:lnSpc>
              <a:buFontTx/>
              <a:buChar char="-"/>
            </a:pPr>
            <a:r>
              <a:rPr lang="en-US" dirty="0"/>
              <a:t>Source: </a:t>
            </a:r>
            <a:r>
              <a:rPr lang="en-US" dirty="0" err="1"/>
              <a:t>location.href</a:t>
            </a:r>
            <a:endParaRPr lang="en-US" dirty="0"/>
          </a:p>
          <a:p>
            <a:pPr marL="285750" indent="-285750">
              <a:lnSpc>
                <a:spcPct val="150000"/>
              </a:lnSpc>
              <a:buFontTx/>
              <a:buChar char="-"/>
            </a:pPr>
            <a:r>
              <a:rPr lang="en-US" dirty="0"/>
              <a:t>Sink: inner.HTML</a:t>
            </a:r>
          </a:p>
          <a:p>
            <a:pPr marL="285750" indent="-285750">
              <a:lnSpc>
                <a:spcPct val="150000"/>
              </a:lnSpc>
              <a:buFontTx/>
              <a:buChar char="-"/>
            </a:pPr>
            <a:r>
              <a:rPr lang="en-US" dirty="0" err="1"/>
              <a:t>Mã</a:t>
            </a:r>
            <a:r>
              <a:rPr lang="en-US" dirty="0"/>
              <a:t> </a:t>
            </a:r>
            <a:r>
              <a:rPr lang="en-US" dirty="0" err="1"/>
              <a:t>độc</a:t>
            </a:r>
            <a:r>
              <a:rPr lang="en-US" dirty="0"/>
              <a:t>: </a:t>
            </a:r>
            <a:r>
              <a:rPr lang="en-US" dirty="0" err="1"/>
              <a:t>giá</a:t>
            </a:r>
            <a:r>
              <a:rPr lang="en-US" dirty="0"/>
              <a:t> </a:t>
            </a:r>
            <a:r>
              <a:rPr lang="en-US" dirty="0" err="1"/>
              <a:t>trị</a:t>
            </a:r>
            <a:r>
              <a:rPr lang="en-US" dirty="0"/>
              <a:t> </a:t>
            </a:r>
            <a:r>
              <a:rPr lang="en-US" dirty="0" err="1"/>
              <a:t>của</a:t>
            </a:r>
            <a:r>
              <a:rPr lang="en-US" dirty="0"/>
              <a:t> name</a:t>
            </a:r>
            <a:br>
              <a:rPr lang="en-US" dirty="0"/>
            </a:br>
            <a:br>
              <a:rPr lang="vi-VN" dirty="0"/>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2" descr="The process of stored XSS Attack | Download Scientific Diagram">
            <a:extLst>
              <a:ext uri="{FF2B5EF4-FFF2-40B4-BE49-F238E27FC236}">
                <a16:creationId xmlns:a16="http://schemas.microsoft.com/office/drawing/2014/main" id="{6B5F686A-B71F-3B52-086E-BEE8663F87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DF32BF5-E86F-F54E-6C71-DF0F75E3EA1C}"/>
              </a:ext>
            </a:extLst>
          </p:cNvPr>
          <p:cNvPicPr>
            <a:picLocks noChangeAspect="1"/>
          </p:cNvPicPr>
          <p:nvPr/>
        </p:nvPicPr>
        <p:blipFill>
          <a:blip r:embed="rId3"/>
          <a:stretch>
            <a:fillRect/>
          </a:stretch>
        </p:blipFill>
        <p:spPr>
          <a:xfrm>
            <a:off x="647897" y="2090340"/>
            <a:ext cx="4545496" cy="3240535"/>
          </a:xfrm>
          <a:prstGeom prst="rect">
            <a:avLst/>
          </a:prstGeom>
        </p:spPr>
      </p:pic>
    </p:spTree>
    <p:extLst>
      <p:ext uri="{BB962C8B-B14F-4D97-AF65-F5344CB8AC3E}">
        <p14:creationId xmlns:p14="http://schemas.microsoft.com/office/powerpoint/2010/main" val="1207476477"/>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
                                            <p:txEl>
                                              <p:pRg st="2" end="2"/>
                                            </p:txEl>
                                          </p:spTgt>
                                        </p:tgtEl>
                                        <p:attrNameLst>
                                          <p:attrName>style.visibility</p:attrName>
                                        </p:attrNameLst>
                                      </p:cBhvr>
                                      <p:to>
                                        <p:strVal val="visible"/>
                                      </p:to>
                                    </p:set>
                                    <p:anim calcmode="lin" valueType="num">
                                      <p:cBhvr additive="base">
                                        <p:cTn id="45"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 calcmode="lin" valueType="num">
                                      <p:cBhvr additive="base">
                                        <p:cTn id="49"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9">
                                            <p:txEl>
                                              <p:pRg st="4" end="4"/>
                                            </p:txEl>
                                          </p:spTgt>
                                        </p:tgtEl>
                                        <p:attrNameLst>
                                          <p:attrName>style.visibility</p:attrName>
                                        </p:attrNameLst>
                                      </p:cBhvr>
                                      <p:to>
                                        <p:strVal val="visible"/>
                                      </p:to>
                                    </p:set>
                                    <p:anim calcmode="lin" valueType="num">
                                      <p:cBhvr additive="base">
                                        <p:cTn id="53"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B3C33CAC-B54C-81A1-FD50-14D1F177376F}"/>
              </a:ext>
            </a:extLst>
          </p:cNvPr>
          <p:cNvSpPr txBox="1"/>
          <p:nvPr/>
        </p:nvSpPr>
        <p:spPr>
          <a:xfrm>
            <a:off x="112643" y="351644"/>
            <a:ext cx="11809571"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DOM-BASED XSS</a:t>
            </a:r>
          </a:p>
        </p:txBody>
      </p:sp>
      <p:pic>
        <p:nvPicPr>
          <p:cNvPr id="4098" name="Picture 2" descr="Các kiểu khai thác XSS – Phần 3: DOM Based XSS">
            <a:extLst>
              <a:ext uri="{FF2B5EF4-FFF2-40B4-BE49-F238E27FC236}">
                <a16:creationId xmlns:a16="http://schemas.microsoft.com/office/drawing/2014/main" id="{A39B943C-C59B-17EC-BBCC-19E75198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43" y="1226508"/>
            <a:ext cx="11966713" cy="548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5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9829"/>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04176" y="4232700"/>
            <a:ext cx="3661236" cy="954107"/>
          </a:xfrm>
          <a:prstGeom prst="rect">
            <a:avLst/>
          </a:prstGeom>
          <a:noFill/>
        </p:spPr>
        <p:txBody>
          <a:bodyPr wrap="square" rtlCol="0" anchor="ctr">
            <a:spAutoFit/>
          </a:bodyPr>
          <a:lstStyle/>
          <a:p>
            <a:pPr algn="ct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SELECT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giá</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trị</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default : English</a:t>
            </a: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41146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4EC389-AA8E-7B9E-D2A2-64796FCA49A9}"/>
              </a:ext>
            </a:extLst>
          </p:cNvPr>
          <p:cNvSpPr/>
          <p:nvPr/>
        </p:nvSpPr>
        <p:spPr>
          <a:xfrm>
            <a:off x="125876" y="-4855"/>
            <a:ext cx="3001132" cy="341632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DEMO</a:t>
            </a:r>
          </a:p>
          <a:p>
            <a:pPr algn="ctr"/>
            <a:r>
              <a:rPr lang="en-US" sz="5400" b="1" cap="none" spc="0" dirty="0">
                <a:ln w="22225">
                  <a:solidFill>
                    <a:schemeClr val="accent2"/>
                  </a:solidFill>
                  <a:prstDash val="solid"/>
                </a:ln>
                <a:solidFill>
                  <a:schemeClr val="accent2">
                    <a:lumMod val="40000"/>
                    <a:lumOff val="60000"/>
                  </a:schemeClr>
                </a:solidFill>
                <a:effectLst/>
              </a:rPr>
              <a:t>DOM-BASED XSS </a:t>
            </a:r>
          </a:p>
        </p:txBody>
      </p:sp>
      <p:pic>
        <p:nvPicPr>
          <p:cNvPr id="4" name="Picture 3">
            <a:extLst>
              <a:ext uri="{FF2B5EF4-FFF2-40B4-BE49-F238E27FC236}">
                <a16:creationId xmlns:a16="http://schemas.microsoft.com/office/drawing/2014/main" id="{36781E43-1B18-061E-41E3-F0210FF8E0A8}"/>
              </a:ext>
            </a:extLst>
          </p:cNvPr>
          <p:cNvPicPr>
            <a:picLocks noChangeAspect="1"/>
          </p:cNvPicPr>
          <p:nvPr/>
        </p:nvPicPr>
        <p:blipFill>
          <a:blip r:embed="rId2"/>
          <a:stretch>
            <a:fillRect/>
          </a:stretch>
        </p:blipFill>
        <p:spPr>
          <a:xfrm>
            <a:off x="3421587" y="3483546"/>
            <a:ext cx="8770413" cy="3185391"/>
          </a:xfrm>
          <a:prstGeom prst="rect">
            <a:avLst/>
          </a:prstGeom>
        </p:spPr>
      </p:pic>
      <p:pic>
        <p:nvPicPr>
          <p:cNvPr id="8" name="Picture 7">
            <a:extLst>
              <a:ext uri="{FF2B5EF4-FFF2-40B4-BE49-F238E27FC236}">
                <a16:creationId xmlns:a16="http://schemas.microsoft.com/office/drawing/2014/main" id="{F9B16648-F059-D166-9646-10F68D6521C6}"/>
              </a:ext>
            </a:extLst>
          </p:cNvPr>
          <p:cNvPicPr>
            <a:picLocks noChangeAspect="1"/>
          </p:cNvPicPr>
          <p:nvPr/>
        </p:nvPicPr>
        <p:blipFill>
          <a:blip r:embed="rId3"/>
          <a:stretch>
            <a:fillRect/>
          </a:stretch>
        </p:blipFill>
        <p:spPr>
          <a:xfrm>
            <a:off x="3457059" y="24685"/>
            <a:ext cx="8692653" cy="3314700"/>
          </a:xfrm>
          <a:prstGeom prst="rect">
            <a:avLst/>
          </a:prstGeom>
        </p:spPr>
      </p:pic>
    </p:spTree>
    <p:extLst>
      <p:ext uri="{BB962C8B-B14F-4D97-AF65-F5344CB8AC3E}">
        <p14:creationId xmlns:p14="http://schemas.microsoft.com/office/powerpoint/2010/main" val="29660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15411"/>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0739" y="3282304"/>
            <a:ext cx="4048015" cy="584775"/>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rPr>
              <a:t>http://localhost/dvwa/vulnerabilities/xss_d/?default=English</a:t>
            </a:r>
          </a:p>
        </p:txBody>
      </p:sp>
      <p:sp>
        <p:nvSpPr>
          <p:cNvPr id="13" name="TextBox 12">
            <a:extLst>
              <a:ext uri="{FF2B5EF4-FFF2-40B4-BE49-F238E27FC236}">
                <a16:creationId xmlns:a16="http://schemas.microsoft.com/office/drawing/2014/main" id="{932A0B67-CE8C-41D5-AE91-382DF0ACACAF}"/>
              </a:ext>
            </a:extLst>
          </p:cNvPr>
          <p:cNvSpPr txBox="1"/>
          <p:nvPr/>
        </p:nvSpPr>
        <p:spPr>
          <a:xfrm>
            <a:off x="-7176" y="578863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188328"/>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31CF96-4988-1282-1EC3-18210C4CC7F4}"/>
              </a:ext>
            </a:extLst>
          </p:cNvPr>
          <p:cNvPicPr>
            <a:picLocks noChangeAspect="1"/>
          </p:cNvPicPr>
          <p:nvPr/>
        </p:nvPicPr>
        <p:blipFill>
          <a:blip r:embed="rId2"/>
          <a:stretch>
            <a:fillRect/>
          </a:stretch>
        </p:blipFill>
        <p:spPr>
          <a:xfrm>
            <a:off x="4236999" y="109933"/>
            <a:ext cx="7843357" cy="2898310"/>
          </a:xfrm>
          <a:prstGeom prst="rect">
            <a:avLst/>
          </a:prstGeom>
        </p:spPr>
      </p:pic>
      <p:pic>
        <p:nvPicPr>
          <p:cNvPr id="6" name="Picture 5">
            <a:extLst>
              <a:ext uri="{FF2B5EF4-FFF2-40B4-BE49-F238E27FC236}">
                <a16:creationId xmlns:a16="http://schemas.microsoft.com/office/drawing/2014/main" id="{A23F94F5-B521-718E-9A32-2EEEACBBAD37}"/>
              </a:ext>
            </a:extLst>
          </p:cNvPr>
          <p:cNvPicPr>
            <a:picLocks noChangeAspect="1"/>
          </p:cNvPicPr>
          <p:nvPr/>
        </p:nvPicPr>
        <p:blipFill>
          <a:blip r:embed="rId3"/>
          <a:stretch>
            <a:fillRect/>
          </a:stretch>
        </p:blipFill>
        <p:spPr>
          <a:xfrm>
            <a:off x="66402" y="90256"/>
            <a:ext cx="4097018" cy="3043120"/>
          </a:xfrm>
          <a:prstGeom prst="rect">
            <a:avLst/>
          </a:prstGeom>
        </p:spPr>
      </p:pic>
      <p:sp>
        <p:nvSpPr>
          <p:cNvPr id="7" name="TextBox 6">
            <a:extLst>
              <a:ext uri="{FF2B5EF4-FFF2-40B4-BE49-F238E27FC236}">
                <a16:creationId xmlns:a16="http://schemas.microsoft.com/office/drawing/2014/main" id="{238DB595-908F-8053-0DDA-90886F53A901}"/>
              </a:ext>
            </a:extLst>
          </p:cNvPr>
          <p:cNvSpPr txBox="1"/>
          <p:nvPr/>
        </p:nvSpPr>
        <p:spPr>
          <a:xfrm>
            <a:off x="-70166" y="4164936"/>
            <a:ext cx="4229823" cy="369332"/>
          </a:xfrm>
          <a:prstGeom prst="rect">
            <a:avLst/>
          </a:prstGeom>
          <a:noFill/>
        </p:spPr>
        <p:txBody>
          <a:bodyPr wrap="square" rtlCol="0" anchor="ctr">
            <a:spAutoFit/>
          </a:bodyPr>
          <a:lstStyle/>
          <a:p>
            <a:pPr algn="ct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)&lt;/script&gt;</a:t>
            </a:r>
          </a:p>
        </p:txBody>
      </p:sp>
      <p:pic>
        <p:nvPicPr>
          <p:cNvPr id="9" name="Picture 8">
            <a:extLst>
              <a:ext uri="{FF2B5EF4-FFF2-40B4-BE49-F238E27FC236}">
                <a16:creationId xmlns:a16="http://schemas.microsoft.com/office/drawing/2014/main" id="{F3AEC60B-5C1F-5ADD-AD1D-49FBB0CA4D96}"/>
              </a:ext>
            </a:extLst>
          </p:cNvPr>
          <p:cNvPicPr>
            <a:picLocks noChangeAspect="1"/>
          </p:cNvPicPr>
          <p:nvPr/>
        </p:nvPicPr>
        <p:blipFill>
          <a:blip r:embed="rId4"/>
          <a:stretch>
            <a:fillRect/>
          </a:stretch>
        </p:blipFill>
        <p:spPr>
          <a:xfrm>
            <a:off x="4341467" y="3282304"/>
            <a:ext cx="7724113" cy="3465761"/>
          </a:xfrm>
          <a:prstGeom prst="rect">
            <a:avLst/>
          </a:prstGeom>
        </p:spPr>
      </p:pic>
      <p:sp>
        <p:nvSpPr>
          <p:cNvPr id="10" name="TextBox 9">
            <a:extLst>
              <a:ext uri="{FF2B5EF4-FFF2-40B4-BE49-F238E27FC236}">
                <a16:creationId xmlns:a16="http://schemas.microsoft.com/office/drawing/2014/main" id="{72F80CE3-29E3-E8FD-B81B-92D0DC327FC8}"/>
              </a:ext>
            </a:extLst>
          </p:cNvPr>
          <p:cNvSpPr txBox="1"/>
          <p:nvPr/>
        </p:nvSpPr>
        <p:spPr>
          <a:xfrm>
            <a:off x="20739" y="4832125"/>
            <a:ext cx="4048015" cy="553998"/>
          </a:xfrm>
          <a:prstGeom prst="rect">
            <a:avLst/>
          </a:prstGeom>
          <a:noFill/>
        </p:spPr>
        <p:txBody>
          <a:bodyPr wrap="square" rtlCol="0" anchor="ctr">
            <a:spAutoFit/>
          </a:bodyPr>
          <a:lstStyle/>
          <a:p>
            <a:pPr algn="ctr"/>
            <a:r>
              <a:rPr lang="en-US"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http://localhost/dvwa/vulnerabilities/xss_d/?default=</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&lt;script&gt;</a:t>
            </a:r>
            <a:r>
              <a:rPr lang="fr-FR" sz="1500" b="1" dirty="0" err="1">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alert</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a:t>
            </a:r>
            <a:r>
              <a:rPr lang="fr-FR" sz="1500" b="1" dirty="0" err="1">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document.cookie</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)&lt;/script&gt;</a:t>
            </a:r>
            <a:endParaRPr lang="en-US"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99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1000"/>
                                        <p:tgtEl>
                                          <p:spTgt spid="7">
                                            <p:txEl>
                                              <p:pRg st="0" end="0"/>
                                            </p:txEl>
                                          </p:spTgt>
                                        </p:tgtEl>
                                      </p:cBhvr>
                                    </p:animEffect>
                                    <p:anim calcmode="lin" valueType="num">
                                      <p:cBhvr>
                                        <p:cTn id="3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1000"/>
                                        <p:tgtEl>
                                          <p:spTgt spid="10">
                                            <p:txEl>
                                              <p:pRg st="0" end="0"/>
                                            </p:txEl>
                                          </p:spTgt>
                                        </p:tgtEl>
                                      </p:cBhvr>
                                    </p:animEffect>
                                    <p:anim calcmode="lin" valueType="num">
                                      <p:cBhvr>
                                        <p:cTn id="3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0"/>
            <a:ext cx="3756467"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93252" y="4181187"/>
            <a:ext cx="3169961" cy="1077218"/>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6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 y="5773520"/>
            <a:ext cx="3706150"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CECD39-43F2-00D4-2938-762BC0644CF4}"/>
              </a:ext>
            </a:extLst>
          </p:cNvPr>
          <p:cNvPicPr>
            <a:picLocks noChangeAspect="1"/>
          </p:cNvPicPr>
          <p:nvPr/>
        </p:nvPicPr>
        <p:blipFill>
          <a:blip r:embed="rId2"/>
          <a:stretch>
            <a:fillRect/>
          </a:stretch>
        </p:blipFill>
        <p:spPr>
          <a:xfrm>
            <a:off x="117529" y="110299"/>
            <a:ext cx="3588622" cy="3043120"/>
          </a:xfrm>
          <a:prstGeom prst="rect">
            <a:avLst/>
          </a:prstGeom>
        </p:spPr>
      </p:pic>
      <p:pic>
        <p:nvPicPr>
          <p:cNvPr id="7" name="Picture 6">
            <a:extLst>
              <a:ext uri="{FF2B5EF4-FFF2-40B4-BE49-F238E27FC236}">
                <a16:creationId xmlns:a16="http://schemas.microsoft.com/office/drawing/2014/main" id="{9F2F1DCE-1C0C-EEF2-7E91-E18BC61CC8F6}"/>
              </a:ext>
            </a:extLst>
          </p:cNvPr>
          <p:cNvPicPr>
            <a:picLocks noChangeAspect="1"/>
          </p:cNvPicPr>
          <p:nvPr/>
        </p:nvPicPr>
        <p:blipFill>
          <a:blip r:embed="rId3"/>
          <a:stretch>
            <a:fillRect/>
          </a:stretch>
        </p:blipFill>
        <p:spPr>
          <a:xfrm>
            <a:off x="3756465" y="3381009"/>
            <a:ext cx="8435534" cy="3476991"/>
          </a:xfrm>
          <a:prstGeom prst="rect">
            <a:avLst/>
          </a:prstGeom>
        </p:spPr>
      </p:pic>
      <p:pic>
        <p:nvPicPr>
          <p:cNvPr id="10" name="Picture 9">
            <a:extLst>
              <a:ext uri="{FF2B5EF4-FFF2-40B4-BE49-F238E27FC236}">
                <a16:creationId xmlns:a16="http://schemas.microsoft.com/office/drawing/2014/main" id="{67BBE732-8D55-B2FD-64B2-BE6DF5664C86}"/>
              </a:ext>
            </a:extLst>
          </p:cNvPr>
          <p:cNvPicPr>
            <a:picLocks noChangeAspect="1"/>
          </p:cNvPicPr>
          <p:nvPr/>
        </p:nvPicPr>
        <p:blipFill>
          <a:blip r:embed="rId4"/>
          <a:stretch>
            <a:fillRect/>
          </a:stretch>
        </p:blipFill>
        <p:spPr>
          <a:xfrm>
            <a:off x="3823679" y="64570"/>
            <a:ext cx="8250791" cy="3088843"/>
          </a:xfrm>
          <a:prstGeom prst="rect">
            <a:avLst/>
          </a:prstGeom>
        </p:spPr>
      </p:pic>
      <p:sp>
        <p:nvSpPr>
          <p:cNvPr id="11" name="TextBox 10">
            <a:extLst>
              <a:ext uri="{FF2B5EF4-FFF2-40B4-BE49-F238E27FC236}">
                <a16:creationId xmlns:a16="http://schemas.microsoft.com/office/drawing/2014/main" id="{6816B699-F135-3A5E-140C-0AF5CFFA1000}"/>
              </a:ext>
            </a:extLst>
          </p:cNvPr>
          <p:cNvSpPr txBox="1"/>
          <p:nvPr/>
        </p:nvSpPr>
        <p:spPr>
          <a:xfrm>
            <a:off x="204884" y="3385978"/>
            <a:ext cx="3501266" cy="584775"/>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rPr>
              <a:t>http://localhost/dvwa/vulnerabilities/xss_d/?default=English</a:t>
            </a:r>
          </a:p>
        </p:txBody>
      </p:sp>
    </p:spTree>
    <p:extLst>
      <p:ext uri="{BB962C8B-B14F-4D97-AF65-F5344CB8AC3E}">
        <p14:creationId xmlns:p14="http://schemas.microsoft.com/office/powerpoint/2010/main" val="29181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5346"/>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800" b="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2A0B67-CE8C-41D5-AE91-382DF0ACACAF}"/>
              </a:ext>
            </a:extLst>
          </p:cNvPr>
          <p:cNvSpPr txBox="1"/>
          <p:nvPr/>
        </p:nvSpPr>
        <p:spPr>
          <a:xfrm>
            <a:off x="-1" y="6370187"/>
            <a:ext cx="4229823" cy="40011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2000" b="1" dirty="0">
                <a:solidFill>
                  <a:srgbClr val="4D9724"/>
                </a:solidFill>
                <a:latin typeface="Arial"/>
                <a:cs typeface="Arial" pitchFamily="34" charset="0"/>
              </a:rPr>
              <a:t>High and medium security</a:t>
            </a:r>
            <a:endParaRPr kumimoji="0" lang="ko-KR" altLang="en-US" sz="20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B3B865-A073-BA37-8D69-FFD0D3FAF1DA}"/>
              </a:ext>
            </a:extLst>
          </p:cNvPr>
          <p:cNvSpPr txBox="1"/>
          <p:nvPr/>
        </p:nvSpPr>
        <p:spPr>
          <a:xfrm>
            <a:off x="157463" y="5869634"/>
            <a:ext cx="4689365" cy="369332"/>
          </a:xfrm>
          <a:prstGeom prst="rect">
            <a:avLst/>
          </a:prstGeom>
          <a:noFill/>
        </p:spPr>
        <p:txBody>
          <a:bodyPr wrap="square" rtlCol="0" anchor="ctr">
            <a:spAutoFit/>
          </a:bodyPr>
          <a:lstStyle/>
          <a:p>
            <a:r>
              <a:rPr lang="fr-FR" b="0"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#&lt;script&gt;alert(document.cookie)&lt;/script&gt;</a:t>
            </a:r>
          </a:p>
        </p:txBody>
      </p:sp>
      <p:pic>
        <p:nvPicPr>
          <p:cNvPr id="2" name="Picture 1">
            <a:extLst>
              <a:ext uri="{FF2B5EF4-FFF2-40B4-BE49-F238E27FC236}">
                <a16:creationId xmlns:a16="http://schemas.microsoft.com/office/drawing/2014/main" id="{D18B9B88-42E9-0850-2556-774694579D31}"/>
              </a:ext>
            </a:extLst>
          </p:cNvPr>
          <p:cNvPicPr>
            <a:picLocks noChangeAspect="1"/>
          </p:cNvPicPr>
          <p:nvPr/>
        </p:nvPicPr>
        <p:blipFill>
          <a:blip r:embed="rId2"/>
          <a:stretch>
            <a:fillRect/>
          </a:stretch>
        </p:blipFill>
        <p:spPr>
          <a:xfrm>
            <a:off x="-2881" y="0"/>
            <a:ext cx="4600067" cy="2955236"/>
          </a:xfrm>
          <a:prstGeom prst="rect">
            <a:avLst/>
          </a:prstGeom>
        </p:spPr>
      </p:pic>
      <p:pic>
        <p:nvPicPr>
          <p:cNvPr id="5" name="Picture 4">
            <a:extLst>
              <a:ext uri="{FF2B5EF4-FFF2-40B4-BE49-F238E27FC236}">
                <a16:creationId xmlns:a16="http://schemas.microsoft.com/office/drawing/2014/main" id="{D1CA2F81-4AF8-77C1-D825-5EA9D66335DE}"/>
              </a:ext>
            </a:extLst>
          </p:cNvPr>
          <p:cNvPicPr>
            <a:picLocks noChangeAspect="1"/>
          </p:cNvPicPr>
          <p:nvPr/>
        </p:nvPicPr>
        <p:blipFill>
          <a:blip r:embed="rId3"/>
          <a:stretch>
            <a:fillRect/>
          </a:stretch>
        </p:blipFill>
        <p:spPr>
          <a:xfrm>
            <a:off x="4597186" y="44110"/>
            <a:ext cx="7516864" cy="3053480"/>
          </a:xfrm>
          <a:prstGeom prst="rect">
            <a:avLst/>
          </a:prstGeom>
        </p:spPr>
      </p:pic>
      <p:pic>
        <p:nvPicPr>
          <p:cNvPr id="9" name="Picture 8">
            <a:extLst>
              <a:ext uri="{FF2B5EF4-FFF2-40B4-BE49-F238E27FC236}">
                <a16:creationId xmlns:a16="http://schemas.microsoft.com/office/drawing/2014/main" id="{1A9A4C9B-55F0-D399-9F99-9228B996117C}"/>
              </a:ext>
            </a:extLst>
          </p:cNvPr>
          <p:cNvPicPr>
            <a:picLocks noChangeAspect="1"/>
          </p:cNvPicPr>
          <p:nvPr/>
        </p:nvPicPr>
        <p:blipFill>
          <a:blip r:embed="rId4"/>
          <a:stretch>
            <a:fillRect/>
          </a:stretch>
        </p:blipFill>
        <p:spPr>
          <a:xfrm>
            <a:off x="0" y="2970166"/>
            <a:ext cx="4516357" cy="2752725"/>
          </a:xfrm>
          <a:prstGeom prst="rect">
            <a:avLst/>
          </a:prstGeom>
        </p:spPr>
      </p:pic>
      <p:pic>
        <p:nvPicPr>
          <p:cNvPr id="16" name="Picture 15">
            <a:extLst>
              <a:ext uri="{FF2B5EF4-FFF2-40B4-BE49-F238E27FC236}">
                <a16:creationId xmlns:a16="http://schemas.microsoft.com/office/drawing/2014/main" id="{5262C1BA-218C-05DD-244F-7C01483E1AA4}"/>
              </a:ext>
            </a:extLst>
          </p:cNvPr>
          <p:cNvPicPr>
            <a:picLocks noChangeAspect="1"/>
          </p:cNvPicPr>
          <p:nvPr/>
        </p:nvPicPr>
        <p:blipFill>
          <a:blip r:embed="rId5"/>
          <a:stretch>
            <a:fillRect/>
          </a:stretch>
        </p:blipFill>
        <p:spPr>
          <a:xfrm>
            <a:off x="4516356" y="3429000"/>
            <a:ext cx="7518181" cy="3170579"/>
          </a:xfrm>
          <a:prstGeom prst="rect">
            <a:avLst/>
          </a:prstGeom>
        </p:spPr>
      </p:pic>
    </p:spTree>
    <p:extLst>
      <p:ext uri="{BB962C8B-B14F-4D97-AF65-F5344CB8AC3E}">
        <p14:creationId xmlns:p14="http://schemas.microsoft.com/office/powerpoint/2010/main" val="24349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additive="base">
                                        <p:cTn id="1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1000"/>
                                        <p:tgtEl>
                                          <p:spTgt spid="11">
                                            <p:txEl>
                                              <p:pRg st="0" end="0"/>
                                            </p:txEl>
                                          </p:spTgt>
                                        </p:tgtEl>
                                      </p:cBhvr>
                                    </p:animEffect>
                                    <p:anim calcmode="lin" valueType="num">
                                      <p:cBhvr>
                                        <p:cTn id="4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9425" y="496163"/>
            <a:ext cx="8153194" cy="769441"/>
          </a:xfrm>
          <a:prstGeom prst="rect">
            <a:avLst/>
          </a:prstGeom>
          <a:noFill/>
        </p:spPr>
        <p:txBody>
          <a:bodyPr wrap="none" rtlCol="0">
            <a:spAutoFit/>
          </a:bodyPr>
          <a:lstStyle/>
          <a:p>
            <a:pPr algn="ctr"/>
            <a:r>
              <a:rPr lang="en-US" sz="4400" dirty="0">
                <a:solidFill>
                  <a:schemeClr val="bg1">
                    <a:lumMod val="50000"/>
                  </a:schemeClr>
                </a:solidFill>
                <a:latin typeface="Raleway Black" panose="020B0A03030101060003" pitchFamily="34" charset="0"/>
              </a:rPr>
              <a:t>CROSS SITE SCRIPTING (XSS)</a:t>
            </a:r>
          </a:p>
        </p:txBody>
      </p:sp>
      <p:sp>
        <p:nvSpPr>
          <p:cNvPr id="10" name="Rectangle: Rounded Corners 9"/>
          <p:cNvSpPr/>
          <p:nvPr/>
        </p:nvSpPr>
        <p:spPr>
          <a:xfrm>
            <a:off x="1349868" y="2249706"/>
            <a:ext cx="2593980" cy="2937061"/>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4814187" y="2055900"/>
            <a:ext cx="2577938" cy="3586037"/>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8291129" y="2287198"/>
            <a:ext cx="2593980" cy="2937061"/>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p:cNvSpPr/>
          <p:nvPr/>
        </p:nvSpPr>
        <p:spPr>
          <a:xfrm>
            <a:off x="8172632" y="2011939"/>
            <a:ext cx="2669500" cy="1419122"/>
          </a:xfrm>
          <a:custGeom>
            <a:avLst/>
            <a:gdLst>
              <a:gd name="connsiteX0" fmla="*/ 222667 w 2593980"/>
              <a:gd name="connsiteY0" fmla="*/ 0 h 1181356"/>
              <a:gd name="connsiteX1" fmla="*/ 2371313 w 2593980"/>
              <a:gd name="connsiteY1" fmla="*/ 0 h 1181356"/>
              <a:gd name="connsiteX2" fmla="*/ 2593980 w 2593980"/>
              <a:gd name="connsiteY2" fmla="*/ 222667 h 1181356"/>
              <a:gd name="connsiteX3" fmla="*/ 2593980 w 2593980"/>
              <a:gd name="connsiteY3" fmla="*/ 803194 h 1181356"/>
              <a:gd name="connsiteX4" fmla="*/ 2515918 w 2593980"/>
              <a:gd name="connsiteY4" fmla="*/ 786264 h 1181356"/>
              <a:gd name="connsiteX5" fmla="*/ 301811 w 2593980"/>
              <a:gd name="connsiteY5" fmla="*/ 1107104 h 1181356"/>
              <a:gd name="connsiteX6" fmla="*/ 0 w 2593980"/>
              <a:gd name="connsiteY6" fmla="*/ 1181356 h 1181356"/>
              <a:gd name="connsiteX7" fmla="*/ 0 w 2593980"/>
              <a:gd name="connsiteY7" fmla="*/ 222667 h 1181356"/>
              <a:gd name="connsiteX8" fmla="*/ 222667 w 2593980"/>
              <a:gd name="connsiteY8" fmla="*/ 0 h 118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81356">
                <a:moveTo>
                  <a:pt x="222667" y="0"/>
                </a:moveTo>
                <a:lnTo>
                  <a:pt x="2371313" y="0"/>
                </a:lnTo>
                <a:cubicBezTo>
                  <a:pt x="2494289" y="0"/>
                  <a:pt x="2593980" y="99691"/>
                  <a:pt x="2593980" y="222667"/>
                </a:cubicBezTo>
                <a:lnTo>
                  <a:pt x="2593980" y="803194"/>
                </a:lnTo>
                <a:lnTo>
                  <a:pt x="2515918" y="786264"/>
                </a:lnTo>
                <a:cubicBezTo>
                  <a:pt x="1759422" y="653111"/>
                  <a:pt x="1025639" y="914983"/>
                  <a:pt x="301811" y="1107104"/>
                </a:cubicBezTo>
                <a:lnTo>
                  <a:pt x="0" y="1181356"/>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p:nvPr/>
        </p:nvSpPr>
        <p:spPr>
          <a:xfrm>
            <a:off x="1349868" y="2011940"/>
            <a:ext cx="2593980" cy="1354548"/>
          </a:xfrm>
          <a:custGeom>
            <a:avLst/>
            <a:gdLst>
              <a:gd name="connsiteX0" fmla="*/ 222667 w 2593980"/>
              <a:gd name="connsiteY0" fmla="*/ 0 h 1116781"/>
              <a:gd name="connsiteX1" fmla="*/ 2371313 w 2593980"/>
              <a:gd name="connsiteY1" fmla="*/ 0 h 1116781"/>
              <a:gd name="connsiteX2" fmla="*/ 2593980 w 2593980"/>
              <a:gd name="connsiteY2" fmla="*/ 222667 h 1116781"/>
              <a:gd name="connsiteX3" fmla="*/ 2593980 w 2593980"/>
              <a:gd name="connsiteY3" fmla="*/ 573883 h 1116781"/>
              <a:gd name="connsiteX4" fmla="*/ 2423909 w 2593980"/>
              <a:gd name="connsiteY4" fmla="*/ 586591 h 1116781"/>
              <a:gd name="connsiteX5" fmla="*/ 41384 w 2593980"/>
              <a:gd name="connsiteY5" fmla="*/ 1116475 h 1116781"/>
              <a:gd name="connsiteX6" fmla="*/ 0 w 2593980"/>
              <a:gd name="connsiteY6" fmla="*/ 1113035 h 1116781"/>
              <a:gd name="connsiteX7" fmla="*/ 0 w 2593980"/>
              <a:gd name="connsiteY7" fmla="*/ 222667 h 1116781"/>
              <a:gd name="connsiteX8" fmla="*/ 222667 w 2593980"/>
              <a:gd name="connsiteY8" fmla="*/ 0 h 1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16781">
                <a:moveTo>
                  <a:pt x="222667" y="0"/>
                </a:moveTo>
                <a:lnTo>
                  <a:pt x="2371313" y="0"/>
                </a:lnTo>
                <a:cubicBezTo>
                  <a:pt x="2494289" y="0"/>
                  <a:pt x="2593980" y="99691"/>
                  <a:pt x="2593980" y="222667"/>
                </a:cubicBezTo>
                <a:lnTo>
                  <a:pt x="2593980" y="573883"/>
                </a:lnTo>
                <a:lnTo>
                  <a:pt x="2423909" y="586591"/>
                </a:lnTo>
                <a:cubicBezTo>
                  <a:pt x="1325807" y="692049"/>
                  <a:pt x="569815" y="1129991"/>
                  <a:pt x="41384" y="1116475"/>
                </a:cubicBezTo>
                <a:lnTo>
                  <a:pt x="0" y="1113035"/>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p:nvPr/>
        </p:nvSpPr>
        <p:spPr>
          <a:xfrm>
            <a:off x="4799010" y="2046678"/>
            <a:ext cx="2593980" cy="1487250"/>
          </a:xfrm>
          <a:custGeom>
            <a:avLst/>
            <a:gdLst>
              <a:gd name="connsiteX0" fmla="*/ 222667 w 2593980"/>
              <a:gd name="connsiteY0" fmla="*/ 0 h 1284222"/>
              <a:gd name="connsiteX1" fmla="*/ 2371313 w 2593980"/>
              <a:gd name="connsiteY1" fmla="*/ 0 h 1284222"/>
              <a:gd name="connsiteX2" fmla="*/ 2593980 w 2593980"/>
              <a:gd name="connsiteY2" fmla="*/ 222667 h 1284222"/>
              <a:gd name="connsiteX3" fmla="*/ 2593980 w 2593980"/>
              <a:gd name="connsiteY3" fmla="*/ 1284176 h 1284222"/>
              <a:gd name="connsiteX4" fmla="*/ 2588361 w 2593980"/>
              <a:gd name="connsiteY4" fmla="*/ 1284222 h 1284222"/>
              <a:gd name="connsiteX5" fmla="*/ 1761921 w 2593980"/>
              <a:gd name="connsiteY5" fmla="*/ 1095280 h 1284222"/>
              <a:gd name="connsiteX6" fmla="*/ 107959 w 2593980"/>
              <a:gd name="connsiteY6" fmla="*/ 609056 h 1284222"/>
              <a:gd name="connsiteX7" fmla="*/ 0 w 2593980"/>
              <a:gd name="connsiteY7" fmla="*/ 597108 h 1284222"/>
              <a:gd name="connsiteX8" fmla="*/ 0 w 2593980"/>
              <a:gd name="connsiteY8" fmla="*/ 222667 h 1284222"/>
              <a:gd name="connsiteX9" fmla="*/ 222667 w 2593980"/>
              <a:gd name="connsiteY9" fmla="*/ 0 h 12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284222">
                <a:moveTo>
                  <a:pt x="222667" y="0"/>
                </a:moveTo>
                <a:lnTo>
                  <a:pt x="2371313" y="0"/>
                </a:lnTo>
                <a:cubicBezTo>
                  <a:pt x="2494289" y="0"/>
                  <a:pt x="2593980" y="99691"/>
                  <a:pt x="2593980" y="222667"/>
                </a:cubicBezTo>
                <a:lnTo>
                  <a:pt x="2593980" y="1284176"/>
                </a:lnTo>
                <a:lnTo>
                  <a:pt x="2588361" y="1284222"/>
                </a:lnTo>
                <a:cubicBezTo>
                  <a:pt x="2312667" y="1277395"/>
                  <a:pt x="2037429" y="1223229"/>
                  <a:pt x="1761921" y="1095280"/>
                </a:cubicBezTo>
                <a:cubicBezTo>
                  <a:pt x="1153431" y="824439"/>
                  <a:pt x="604124" y="676144"/>
                  <a:pt x="107959" y="609056"/>
                </a:cubicBezTo>
                <a:lnTo>
                  <a:pt x="0" y="597108"/>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p:cNvGrpSpPr/>
          <p:nvPr/>
        </p:nvGrpSpPr>
        <p:grpSpPr>
          <a:xfrm>
            <a:off x="5559618" y="5374077"/>
            <a:ext cx="1344564" cy="182880"/>
            <a:chOff x="1913445" y="5306343"/>
            <a:chExt cx="1344564" cy="182880"/>
          </a:xfrm>
        </p:grpSpPr>
        <p:sp>
          <p:nvSpPr>
            <p:cNvPr id="26" name="Star: 5 Points 25"/>
            <p:cNvSpPr/>
            <p:nvPr/>
          </p:nvSpPr>
          <p:spPr>
            <a:xfrm>
              <a:off x="1913445"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p:cNvSpPr/>
            <p:nvPr/>
          </p:nvSpPr>
          <p:spPr>
            <a:xfrm>
              <a:off x="2203866"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p:cNvSpPr/>
            <p:nvPr/>
          </p:nvSpPr>
          <p:spPr>
            <a:xfrm>
              <a:off x="2494287"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p:cNvSpPr/>
            <p:nvPr/>
          </p:nvSpPr>
          <p:spPr>
            <a:xfrm>
              <a:off x="2784708"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p:cNvSpPr/>
            <p:nvPr/>
          </p:nvSpPr>
          <p:spPr>
            <a:xfrm>
              <a:off x="3075129"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347805" y="3603762"/>
            <a:ext cx="2744040" cy="1323439"/>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bảo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mật tồn tại trong mã phía </a:t>
            </a:r>
            <a:r>
              <a:rPr lang="en-US"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server</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tấn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công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trực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tiếp</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vào</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ct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nạn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nhân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mà</a:t>
            </a:r>
            <a:r>
              <a:rPr lang="en-US" sz="1600" dirty="0">
                <a:latin typeface="Open Sans" panose="020B0606030504020204" pitchFamily="34" charset="0"/>
                <a:ea typeface="Open Sans" panose="020B0606030504020204" pitchFamily="34" charset="0"/>
                <a:cs typeface="Open Sans" panose="020B0606030504020204" pitchFamily="34" charset="0"/>
              </a:rPr>
              <a:t> hacker </a:t>
            </a:r>
            <a:r>
              <a:rPr lang="en-US" sz="1600" dirty="0" err="1">
                <a:latin typeface="Open Sans" panose="020B0606030504020204" pitchFamily="34" charset="0"/>
                <a:ea typeface="Open Sans" panose="020B0606030504020204" pitchFamily="34" charset="0"/>
                <a:cs typeface="Open Sans" panose="020B0606030504020204" pitchFamily="34" charset="0"/>
              </a:rPr>
              <a:t>nhắm</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đến</a:t>
            </a:r>
            <a:r>
              <a:rPr lang="en-US" sz="1600" dirty="0">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p:cNvSpPr txBox="1"/>
          <p:nvPr/>
        </p:nvSpPr>
        <p:spPr>
          <a:xfrm>
            <a:off x="1337166" y="3500856"/>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39" name="TextBox 38"/>
          <p:cNvSpPr txBox="1"/>
          <p:nvPr/>
        </p:nvSpPr>
        <p:spPr>
          <a:xfrm>
            <a:off x="3125881" y="4531863"/>
            <a:ext cx="900578"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grpSp>
        <p:nvGrpSpPr>
          <p:cNvPr id="2" name="Group 1"/>
          <p:cNvGrpSpPr/>
          <p:nvPr/>
        </p:nvGrpSpPr>
        <p:grpSpPr>
          <a:xfrm>
            <a:off x="1746614" y="5456185"/>
            <a:ext cx="1534394" cy="574516"/>
            <a:chOff x="1746614" y="4826680"/>
            <a:chExt cx="1534394" cy="1088369"/>
          </a:xfrm>
        </p:grpSpPr>
        <p:sp>
          <p:nvSpPr>
            <p:cNvPr id="40" name="TextBox 39"/>
            <p:cNvSpPr txBox="1"/>
            <p:nvPr/>
          </p:nvSpPr>
          <p:spPr>
            <a:xfrm>
              <a:off x="1746614" y="4826680"/>
              <a:ext cx="1534394" cy="307777"/>
            </a:xfrm>
            <a:prstGeom prst="rect">
              <a:avLst/>
            </a:prstGeom>
            <a:noFill/>
          </p:spPr>
          <p:txBody>
            <a:bodyPr wrap="none" rtlCol="0">
              <a:spAutoFit/>
            </a:bodyPr>
            <a:lstStyle/>
            <a:p>
              <a:pPr algn="l"/>
              <a:r>
                <a:rPr lang="en-US" sz="1400" b="1" i="0" dirty="0">
                  <a:effectLst/>
                  <a:latin typeface="Open Sans" panose="020B0606030504020204" pitchFamily="34" charset="0"/>
                  <a:ea typeface="Open Sans" panose="020B0606030504020204" pitchFamily="34" charset="0"/>
                  <a:cs typeface="Open Sans" panose="020B0606030504020204" pitchFamily="34" charset="0"/>
                </a:rPr>
                <a:t>Non-persistent</a:t>
              </a:r>
            </a:p>
          </p:txBody>
        </p:sp>
        <p:sp>
          <p:nvSpPr>
            <p:cNvPr id="41" name="TextBox 40"/>
            <p:cNvSpPr txBox="1"/>
            <p:nvPr/>
          </p:nvSpPr>
          <p:spPr>
            <a:xfrm>
              <a:off x="2483576" y="5545717"/>
              <a:ext cx="184731" cy="369332"/>
            </a:xfrm>
            <a:prstGeom prst="rect">
              <a:avLst/>
            </a:prstGeom>
            <a:noFill/>
          </p:spPr>
          <p:txBody>
            <a:bodyPr wrap="none" rtlCol="0">
              <a:spAutoFit/>
            </a:bodyPr>
            <a:lstStyle/>
            <a:p>
              <a:pPr algn="ctr"/>
              <a:endParaRPr lang="en-US" dirty="0">
                <a:solidFill>
                  <a:schemeClr val="tx1">
                    <a:lumMod val="50000"/>
                    <a:lumOff val="50000"/>
                  </a:schemeClr>
                </a:solidFill>
                <a:latin typeface="Raleway" panose="020B0503030101060003" pitchFamily="34" charset="0"/>
              </a:endParaRPr>
            </a:p>
          </p:txBody>
        </p:sp>
      </p:grpSp>
      <p:grpSp>
        <p:nvGrpSpPr>
          <p:cNvPr id="42" name="Group 41"/>
          <p:cNvGrpSpPr/>
          <p:nvPr/>
        </p:nvGrpSpPr>
        <p:grpSpPr>
          <a:xfrm>
            <a:off x="5094557" y="5278044"/>
            <a:ext cx="2047356" cy="740978"/>
            <a:chOff x="5073936" y="5846277"/>
            <a:chExt cx="2047356" cy="740978"/>
          </a:xfrm>
        </p:grpSpPr>
        <p:sp>
          <p:nvSpPr>
            <p:cNvPr id="43" name="TextBox 42"/>
            <p:cNvSpPr txBox="1"/>
            <p:nvPr/>
          </p:nvSpPr>
          <p:spPr>
            <a:xfrm>
              <a:off x="5520891" y="6279478"/>
              <a:ext cx="1099981" cy="307777"/>
            </a:xfrm>
            <a:prstGeom prst="rect">
              <a:avLst/>
            </a:prstGeom>
            <a:noFill/>
          </p:spPr>
          <p:txBody>
            <a:bodyPr wrap="none" rtlCol="0">
              <a:spAutoFit/>
            </a:bodyPr>
            <a:lstStyle/>
            <a:p>
              <a:pPr algn="l"/>
              <a:r>
                <a:rPr lang="en-US" sz="1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Persistent</a:t>
              </a:r>
            </a:p>
          </p:txBody>
        </p:sp>
        <p:sp>
          <p:nvSpPr>
            <p:cNvPr id="44" name="TextBox 43"/>
            <p:cNvSpPr txBox="1"/>
            <p:nvPr/>
          </p:nvSpPr>
          <p:spPr>
            <a:xfrm>
              <a:off x="5073936" y="5846277"/>
              <a:ext cx="2047356" cy="461665"/>
            </a:xfrm>
            <a:prstGeom prst="rect">
              <a:avLst/>
            </a:prstGeom>
            <a:noFill/>
          </p:spPr>
          <p:txBody>
            <a:bodyPr wrap="none" rtlCol="0">
              <a:spAutoFit/>
            </a:bodyPr>
            <a:lstStyle/>
            <a:p>
              <a:pPr algn="ctr"/>
              <a:r>
                <a:rPr lang="en-US" sz="2400" b="1" dirty="0">
                  <a:solidFill>
                    <a:schemeClr val="tx1">
                      <a:lumMod val="50000"/>
                      <a:lumOff val="50000"/>
                    </a:schemeClr>
                  </a:solidFill>
                  <a:latin typeface="Raleway" panose="020B0503030101060003" pitchFamily="34" charset="0"/>
                </a:rPr>
                <a:t>STORED XSS</a:t>
              </a:r>
            </a:p>
          </p:txBody>
        </p:sp>
      </p:grpSp>
      <p:grpSp>
        <p:nvGrpSpPr>
          <p:cNvPr id="45" name="Group 44"/>
          <p:cNvGrpSpPr/>
          <p:nvPr/>
        </p:nvGrpSpPr>
        <p:grpSpPr>
          <a:xfrm>
            <a:off x="8172632" y="4952643"/>
            <a:ext cx="2661306" cy="747468"/>
            <a:chOff x="4868661" y="5986957"/>
            <a:chExt cx="2661306" cy="747468"/>
          </a:xfrm>
        </p:grpSpPr>
        <p:sp>
          <p:nvSpPr>
            <p:cNvPr id="46" name="TextBox 45"/>
            <p:cNvSpPr txBox="1"/>
            <p:nvPr/>
          </p:nvSpPr>
          <p:spPr>
            <a:xfrm>
              <a:off x="5387054" y="6426648"/>
              <a:ext cx="1585690" cy="307777"/>
            </a:xfrm>
            <a:prstGeom prst="rect">
              <a:avLst/>
            </a:prstGeom>
            <a:noFill/>
          </p:spPr>
          <p:txBody>
            <a:bodyPr wrap="none" rtlCol="0">
              <a:spAutoFit/>
            </a:bodyPr>
            <a:lstStyle/>
            <a:p>
              <a:pPr algn="ctr"/>
              <a:r>
                <a:rPr lang="en-US" sz="1400" b="1"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DOM-based XSS</a:t>
              </a:r>
              <a:endParaRPr lang="en-US" sz="1400" dirty="0">
                <a:gradFill>
                  <a:gsLst>
                    <a:gs pos="0">
                      <a:srgbClr val="90CF5B"/>
                    </a:gs>
                    <a:gs pos="100000">
                      <a:srgbClr val="3DB64D"/>
                    </a:gs>
                  </a:gsLst>
                  <a:lin ang="0" scaled="1"/>
                </a:gra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p:cNvSpPr txBox="1"/>
            <p:nvPr/>
          </p:nvSpPr>
          <p:spPr>
            <a:xfrm>
              <a:off x="4868661" y="5986957"/>
              <a:ext cx="2661306" cy="461665"/>
            </a:xfrm>
            <a:prstGeom prst="rect">
              <a:avLst/>
            </a:prstGeom>
            <a:noFill/>
          </p:spPr>
          <p:txBody>
            <a:bodyPr wrap="none" rtlCol="0">
              <a:spAutoFit/>
            </a:bodyPr>
            <a:lstStyle/>
            <a:p>
              <a:r>
                <a:rPr lang="en-US" sz="24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DOM-BASED XSS</a:t>
              </a:r>
            </a:p>
          </p:txBody>
        </p:sp>
      </p:grpSp>
      <p:sp>
        <p:nvSpPr>
          <p:cNvPr id="48" name="TextBox 47"/>
          <p:cNvSpPr txBox="1"/>
          <p:nvPr/>
        </p:nvSpPr>
        <p:spPr>
          <a:xfrm>
            <a:off x="4861649" y="3915324"/>
            <a:ext cx="2577938" cy="1323439"/>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bảo mật tồn tại trong mã phía </a:t>
            </a:r>
            <a:r>
              <a:rPr lang="en-US"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server</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vi-VN" sz="1600" dirty="0">
                <a:latin typeface="Open Sans" panose="020B0606030504020204" pitchFamily="34" charset="0"/>
                <a:ea typeface="Open Sans" panose="020B0606030504020204" pitchFamily="34" charset="0"/>
                <a:cs typeface="Open Sans" panose="020B0606030504020204" pitchFamily="34" charset="0"/>
              </a:rPr>
              <a:t>hướng đến nhiều nạn nhân hơn</a:t>
            </a:r>
            <a:r>
              <a:rPr lang="en-US" sz="1600" dirty="0">
                <a:latin typeface="Open Sans" panose="020B0606030504020204" pitchFamily="34" charset="0"/>
                <a:ea typeface="Open Sans" panose="020B0606030504020204" pitchFamily="34" charset="0"/>
                <a:cs typeface="Open Sans" panose="020B0606030504020204" pitchFamily="34" charset="0"/>
              </a:rPr>
              <a:t> so </a:t>
            </a:r>
            <a:r>
              <a:rPr lang="en-US" sz="1600" dirty="0" err="1">
                <a:latin typeface="Open Sans" panose="020B0606030504020204" pitchFamily="34" charset="0"/>
                <a:ea typeface="Open Sans" panose="020B0606030504020204" pitchFamily="34" charset="0"/>
                <a:cs typeface="Open Sans" panose="020B0606030504020204" pitchFamily="34" charset="0"/>
              </a:rPr>
              <a:t>với</a:t>
            </a:r>
            <a:r>
              <a:rPr lang="en-US" sz="1600" dirty="0">
                <a:latin typeface="Open Sans" panose="020B0606030504020204" pitchFamily="34" charset="0"/>
                <a:ea typeface="Open Sans" panose="020B0606030504020204" pitchFamily="34" charset="0"/>
                <a:cs typeface="Open Sans" panose="020B0606030504020204" pitchFamily="34" charset="0"/>
              </a:rPr>
              <a:t> Reflected.</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p:cNvSpPr txBox="1"/>
          <p:nvPr/>
        </p:nvSpPr>
        <p:spPr>
          <a:xfrm>
            <a:off x="4761790" y="3842509"/>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50" name="TextBox 49"/>
          <p:cNvSpPr txBox="1"/>
          <p:nvPr/>
        </p:nvSpPr>
        <p:spPr>
          <a:xfrm>
            <a:off x="6456083" y="4969529"/>
            <a:ext cx="900578"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sp>
        <p:nvSpPr>
          <p:cNvPr id="51" name="TextBox 50"/>
          <p:cNvSpPr txBox="1"/>
          <p:nvPr/>
        </p:nvSpPr>
        <p:spPr>
          <a:xfrm>
            <a:off x="8201041" y="3706302"/>
            <a:ext cx="2767513" cy="1077218"/>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bảo mật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tồn tại trong mã phía client</a:t>
            </a:r>
            <a:r>
              <a:rPr lang="vi-VN" sz="1600" dirty="0">
                <a:latin typeface="Open Sans" panose="020B0606030504020204" pitchFamily="34" charset="0"/>
                <a:ea typeface="Open Sans" panose="020B0606030504020204" pitchFamily="34" charset="0"/>
                <a:cs typeface="Open Sans" panose="020B0606030504020204" pitchFamily="34" charset="0"/>
              </a:rPr>
              <a:t> chứ không phải mã phía server</a:t>
            </a:r>
            <a:r>
              <a:rPr lang="en-US" sz="1600" dirty="0">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p:cNvSpPr txBox="1"/>
          <p:nvPr/>
        </p:nvSpPr>
        <p:spPr>
          <a:xfrm>
            <a:off x="8201041" y="3604184"/>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53" name="TextBox 52"/>
          <p:cNvSpPr txBox="1"/>
          <p:nvPr/>
        </p:nvSpPr>
        <p:spPr>
          <a:xfrm>
            <a:off x="9784011" y="4518997"/>
            <a:ext cx="1058121"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sp>
        <p:nvSpPr>
          <p:cNvPr id="57" name="TextBox 56"/>
          <p:cNvSpPr txBox="1"/>
          <p:nvPr/>
        </p:nvSpPr>
        <p:spPr>
          <a:xfrm>
            <a:off x="4075256" y="1363027"/>
            <a:ext cx="4041492" cy="461665"/>
          </a:xfrm>
          <a:prstGeom prst="rect">
            <a:avLst/>
          </a:prstGeom>
          <a:noFill/>
        </p:spPr>
        <p:txBody>
          <a:bodyPr wrap="none" rtlCol="0">
            <a:spAutoFit/>
          </a:bodyPr>
          <a:lstStyle/>
          <a:p>
            <a:pPr algn="ctr"/>
            <a:r>
              <a:rPr lang="en-US" sz="2400" b="1" dirty="0">
                <a:solidFill>
                  <a:srgbClr val="40B74D"/>
                </a:solidFill>
                <a:latin typeface="Raleway" panose="020B0503030101060003" pitchFamily="34" charset="0"/>
              </a:rPr>
              <a:t>KỸ THUẬT TẤN CÔNG XSS</a:t>
            </a:r>
          </a:p>
        </p:txBody>
      </p:sp>
      <p:grpSp>
        <p:nvGrpSpPr>
          <p:cNvPr id="59" name="Group 58"/>
          <p:cNvGrpSpPr/>
          <p:nvPr/>
        </p:nvGrpSpPr>
        <p:grpSpPr>
          <a:xfrm>
            <a:off x="10303437" y="609664"/>
            <a:ext cx="1663276" cy="655939"/>
            <a:chOff x="581869" y="6192110"/>
            <a:chExt cx="1362036" cy="275590"/>
          </a:xfrm>
        </p:grpSpPr>
        <p:sp>
          <p:nvSpPr>
            <p:cNvPr id="60" name="TextBox 59"/>
            <p:cNvSpPr txBox="1"/>
            <p:nvPr/>
          </p:nvSpPr>
          <p:spPr>
            <a:xfrm>
              <a:off x="764749" y="6192110"/>
              <a:ext cx="1179156" cy="275590"/>
            </a:xfrm>
            <a:prstGeom prst="rect">
              <a:avLst/>
            </a:prstGeom>
            <a:noFill/>
          </p:spPr>
          <p:txBody>
            <a:bodyPr wrap="square" rtlCol="0">
              <a:spAutoFit/>
            </a:bodyPr>
            <a:lstStyle/>
            <a:p>
              <a:r>
                <a:rPr lang="en-US" sz="1200" dirty="0">
                  <a:solidFill>
                    <a:schemeClr val="tx1">
                      <a:lumMod val="50000"/>
                      <a:lumOff val="50000"/>
                    </a:schemeClr>
                  </a:solidFill>
                  <a:latin typeface="Raleway" panose="020B0503030101060003" pitchFamily="34" charset="0"/>
                </a:rPr>
                <a:t>GROUP 13</a:t>
              </a:r>
              <a:endParaRPr lang="en-US" sz="1200" b="1" dirty="0">
                <a:solidFill>
                  <a:schemeClr val="tx1">
                    <a:lumMod val="50000"/>
                    <a:lumOff val="50000"/>
                  </a:schemeClr>
                </a:solidFill>
                <a:latin typeface="Raleway" panose="020B0503030101060003" pitchFamily="34" charset="0"/>
              </a:endParaRPr>
            </a:p>
          </p:txBody>
        </p:sp>
        <p:sp>
          <p:nvSpPr>
            <p:cNvPr id="61" name="Rectangle: Rounded Corners 60"/>
            <p:cNvSpPr/>
            <p:nvPr/>
          </p:nvSpPr>
          <p:spPr>
            <a:xfrm>
              <a:off x="581869" y="6228923"/>
              <a:ext cx="182880" cy="61448"/>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467995" y="3530321"/>
            <a:ext cx="1841676" cy="276999"/>
            <a:chOff x="581869" y="6286110"/>
            <a:chExt cx="1352817" cy="276999"/>
          </a:xfrm>
        </p:grpSpPr>
        <p:sp>
          <p:nvSpPr>
            <p:cNvPr id="63" name="TextBox 62"/>
            <p:cNvSpPr txBox="1"/>
            <p:nvPr/>
          </p:nvSpPr>
          <p:spPr>
            <a:xfrm>
              <a:off x="755530" y="6286110"/>
              <a:ext cx="1179156" cy="276999"/>
            </a:xfrm>
            <a:prstGeom prst="rect">
              <a:avLst/>
            </a:prstGeom>
            <a:noFill/>
          </p:spPr>
          <p:txBody>
            <a:bodyPr wrap="square" rtlCol="0">
              <a:spAutoFit/>
            </a:bodyPr>
            <a:lstStyle/>
            <a:p>
              <a:r>
                <a:rPr lang="en-US" sz="1200" b="1" dirty="0">
                  <a:solidFill>
                    <a:schemeClr val="tx1">
                      <a:lumMod val="50000"/>
                      <a:lumOff val="50000"/>
                    </a:schemeClr>
                  </a:solidFill>
                  <a:latin typeface="Raleway" panose="020B0503030101060003" pitchFamily="34" charset="0"/>
                </a:rPr>
                <a:t>XSS INJECTION</a:t>
              </a:r>
            </a:p>
          </p:txBody>
        </p:sp>
        <p:sp>
          <p:nvSpPr>
            <p:cNvPr id="65" name="Rectangle: Rounded Corners 64"/>
            <p:cNvSpPr/>
            <p:nvPr/>
          </p:nvSpPr>
          <p:spPr>
            <a:xfrm>
              <a:off x="581869" y="6291306"/>
              <a:ext cx="182880" cy="182880"/>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0240810-EA8D-2721-926B-675A8CC48A65}"/>
              </a:ext>
            </a:extLst>
          </p:cNvPr>
          <p:cNvSpPr txBox="1"/>
          <p:nvPr/>
        </p:nvSpPr>
        <p:spPr>
          <a:xfrm>
            <a:off x="1284556" y="5057527"/>
            <a:ext cx="2685251" cy="461665"/>
          </a:xfrm>
          <a:prstGeom prst="rect">
            <a:avLst/>
          </a:prstGeom>
          <a:noFill/>
        </p:spPr>
        <p:txBody>
          <a:bodyPr wrap="square">
            <a:spAutoFit/>
          </a:bodyPr>
          <a:lstStyle/>
          <a:p>
            <a:pPr algn="ctr"/>
            <a:r>
              <a:rPr lang="en-US" sz="2400" b="1" i="0" dirty="0">
                <a:solidFill>
                  <a:schemeClr val="tx1">
                    <a:lumMod val="50000"/>
                    <a:lumOff val="50000"/>
                  </a:schemeClr>
                </a:solidFill>
                <a:effectLst/>
                <a:latin typeface="Open Sans" panose="020B0606030504020204" pitchFamily="34" charset="0"/>
              </a:rPr>
              <a:t>REFLECTED XSS</a:t>
            </a:r>
          </a:p>
        </p:txBody>
      </p:sp>
      <p:sp>
        <p:nvSpPr>
          <p:cNvPr id="74" name="AutoShape 4" descr="DOM-based XSS Vulnerability - All you need to know">
            <a:extLst>
              <a:ext uri="{FF2B5EF4-FFF2-40B4-BE49-F238E27FC236}">
                <a16:creationId xmlns:a16="http://schemas.microsoft.com/office/drawing/2014/main" id="{8EFE8606-392F-1F61-AABE-07990DE6BF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5" name="Picture 74">
            <a:extLst>
              <a:ext uri="{FF2B5EF4-FFF2-40B4-BE49-F238E27FC236}">
                <a16:creationId xmlns:a16="http://schemas.microsoft.com/office/drawing/2014/main" id="{46ED4C30-A2F7-A724-5795-DEE1CADB0CCF}"/>
              </a:ext>
            </a:extLst>
          </p:cNvPr>
          <p:cNvPicPr>
            <a:picLocks noChangeAspect="1"/>
          </p:cNvPicPr>
          <p:nvPr/>
        </p:nvPicPr>
        <p:blipFill>
          <a:blip r:embed="rId2"/>
          <a:stretch>
            <a:fillRect/>
          </a:stretch>
        </p:blipFill>
        <p:spPr>
          <a:xfrm>
            <a:off x="8315124" y="2078298"/>
            <a:ext cx="2444666" cy="1525886"/>
          </a:xfrm>
          <a:prstGeom prst="rect">
            <a:avLst/>
          </a:prstGeom>
        </p:spPr>
      </p:pic>
      <p:pic>
        <p:nvPicPr>
          <p:cNvPr id="76" name="Picture 75">
            <a:extLst>
              <a:ext uri="{FF2B5EF4-FFF2-40B4-BE49-F238E27FC236}">
                <a16:creationId xmlns:a16="http://schemas.microsoft.com/office/drawing/2014/main" id="{013D57BD-B373-E691-047D-AB85BDC4504A}"/>
              </a:ext>
            </a:extLst>
          </p:cNvPr>
          <p:cNvPicPr>
            <a:picLocks noChangeAspect="1"/>
          </p:cNvPicPr>
          <p:nvPr/>
        </p:nvPicPr>
        <p:blipFill>
          <a:blip r:embed="rId3"/>
          <a:stretch>
            <a:fillRect/>
          </a:stretch>
        </p:blipFill>
        <p:spPr>
          <a:xfrm>
            <a:off x="1466730" y="2081009"/>
            <a:ext cx="2360710" cy="1285479"/>
          </a:xfrm>
          <a:prstGeom prst="rect">
            <a:avLst/>
          </a:prstGeom>
        </p:spPr>
      </p:pic>
      <p:pic>
        <p:nvPicPr>
          <p:cNvPr id="77" name="Picture 76">
            <a:extLst>
              <a:ext uri="{FF2B5EF4-FFF2-40B4-BE49-F238E27FC236}">
                <a16:creationId xmlns:a16="http://schemas.microsoft.com/office/drawing/2014/main" id="{B61CF03D-D16A-2925-2E20-69E9083B6A60}"/>
              </a:ext>
            </a:extLst>
          </p:cNvPr>
          <p:cNvPicPr>
            <a:picLocks noChangeAspect="1"/>
          </p:cNvPicPr>
          <p:nvPr/>
        </p:nvPicPr>
        <p:blipFill>
          <a:blip r:embed="rId4"/>
          <a:stretch>
            <a:fillRect/>
          </a:stretch>
        </p:blipFill>
        <p:spPr>
          <a:xfrm>
            <a:off x="4867122" y="2182115"/>
            <a:ext cx="2489539" cy="160699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 presetClass="entr" presetSubtype="1" decel="100000" fill="hold" grpId="0" nodeType="withEffect">
                                  <p:stCondLst>
                                    <p:cond delay="0"/>
                                  </p:stCondLst>
                                  <p:iterate type="wd">
                                    <p:tmPct val="26670"/>
                                  </p:iterate>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900" fill="hold"/>
                                        <p:tgtEl>
                                          <p:spTgt spid="57"/>
                                        </p:tgtEl>
                                        <p:attrNameLst>
                                          <p:attrName>ppt_x</p:attrName>
                                        </p:attrNameLst>
                                      </p:cBhvr>
                                      <p:tavLst>
                                        <p:tav tm="0">
                                          <p:val>
                                            <p:strVal val="#ppt_x"/>
                                          </p:val>
                                        </p:tav>
                                        <p:tav tm="100000">
                                          <p:val>
                                            <p:strVal val="#ppt_x"/>
                                          </p:val>
                                        </p:tav>
                                      </p:tavLst>
                                    </p:anim>
                                    <p:anim calcmode="lin" valueType="num">
                                      <p:cBhvr additive="base">
                                        <p:cTn id="14" dur="900" fill="hold"/>
                                        <p:tgtEl>
                                          <p:spTgt spid="57"/>
                                        </p:tgtEl>
                                        <p:attrNameLst>
                                          <p:attrName>ppt_y</p:attrName>
                                        </p:attrNameLst>
                                      </p:cBhvr>
                                      <p:tavLst>
                                        <p:tav tm="0">
                                          <p:val>
                                            <p:strVal val="0-#ppt_h/2"/>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1000" fill="hold"/>
                                        <p:tgtEl>
                                          <p:spTgt spid="59"/>
                                        </p:tgtEl>
                                        <p:attrNameLst>
                                          <p:attrName>ppt_x</p:attrName>
                                        </p:attrNameLst>
                                      </p:cBhvr>
                                      <p:tavLst>
                                        <p:tav tm="0">
                                          <p:val>
                                            <p:strVal val="1+#ppt_w/2"/>
                                          </p:val>
                                        </p:tav>
                                        <p:tav tm="100000">
                                          <p:val>
                                            <p:strVal val="#ppt_x"/>
                                          </p:val>
                                        </p:tav>
                                      </p:tavLst>
                                    </p:anim>
                                    <p:anim calcmode="lin" valueType="num">
                                      <p:cBhvr additive="base">
                                        <p:cTn id="18" dur="1000" fill="hold"/>
                                        <p:tgtEl>
                                          <p:spTgt spid="59"/>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1000" fill="hold"/>
                                        <p:tgtEl>
                                          <p:spTgt spid="62"/>
                                        </p:tgtEl>
                                        <p:attrNameLst>
                                          <p:attrName>ppt_x</p:attrName>
                                        </p:attrNameLst>
                                      </p:cBhvr>
                                      <p:tavLst>
                                        <p:tav tm="0">
                                          <p:val>
                                            <p:strVal val="#ppt_x"/>
                                          </p:val>
                                        </p:tav>
                                        <p:tav tm="100000">
                                          <p:val>
                                            <p:strVal val="#ppt_x"/>
                                          </p:val>
                                        </p:tav>
                                      </p:tavLst>
                                    </p:anim>
                                    <p:anim calcmode="lin" valueType="num">
                                      <p:cBhvr additive="base">
                                        <p:cTn id="22" dur="10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3" presetClass="entr" presetSubtype="16"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23" presetClass="entr" presetSubtype="16"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ppt_w</p:attrName>
                                        </p:attrNameLst>
                                      </p:cBhvr>
                                      <p:tavLst>
                                        <p:tav tm="0">
                                          <p:val>
                                            <p:fltVal val="0"/>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7"/>
                                        </p:tgtEl>
                                        <p:attrNameLst>
                                          <p:attrName>style.visibility</p:attrName>
                                        </p:attrNameLst>
                                      </p:cBhvr>
                                      <p:to>
                                        <p:strVal val="visible"/>
                                      </p:to>
                                    </p:set>
                                    <p:anim calcmode="lin" valueType="num">
                                      <p:cBhvr additive="base">
                                        <p:cTn id="60" dur="500" fill="hold"/>
                                        <p:tgtEl>
                                          <p:spTgt spid="77"/>
                                        </p:tgtEl>
                                        <p:attrNameLst>
                                          <p:attrName>ppt_x</p:attrName>
                                        </p:attrNameLst>
                                      </p:cBhvr>
                                      <p:tavLst>
                                        <p:tav tm="0">
                                          <p:val>
                                            <p:strVal val="#ppt_x"/>
                                          </p:val>
                                        </p:tav>
                                        <p:tav tm="100000">
                                          <p:val>
                                            <p:strVal val="#ppt_x"/>
                                          </p:val>
                                        </p:tav>
                                      </p:tavLst>
                                    </p:anim>
                                    <p:anim calcmode="lin" valueType="num">
                                      <p:cBhvr additive="base">
                                        <p:cTn id="61" dur="500" fill="hold"/>
                                        <p:tgtEl>
                                          <p:spTgt spid="7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par>
                                <p:cTn id="66" presetID="22" presetClass="entr" presetSubtype="8"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3" presetClass="entr" presetSubtype="16"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fltVal val="0"/>
                                          </p:val>
                                        </p:tav>
                                        <p:tav tm="100000">
                                          <p:val>
                                            <p:strVal val="#ppt_w"/>
                                          </p:val>
                                        </p:tav>
                                      </p:tavLst>
                                    </p:anim>
                                    <p:anim calcmode="lin" valueType="num">
                                      <p:cBhvr>
                                        <p:cTn id="72" dur="500" fill="hold"/>
                                        <p:tgtEl>
                                          <p:spTgt spid="50"/>
                                        </p:tgtEl>
                                        <p:attrNameLst>
                                          <p:attrName>ppt_h</p:attrName>
                                        </p:attrNameLst>
                                      </p:cBhvr>
                                      <p:tavLst>
                                        <p:tav tm="0">
                                          <p:val>
                                            <p:fltVal val="0"/>
                                          </p:val>
                                        </p:tav>
                                        <p:tav tm="100000">
                                          <p:val>
                                            <p:strVal val="#ppt_h"/>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23" presetClass="entr" presetSubtype="16"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500" fill="hold"/>
                                        <p:tgtEl>
                                          <p:spTgt spid="42"/>
                                        </p:tgtEl>
                                        <p:attrNameLst>
                                          <p:attrName>ppt_w</p:attrName>
                                        </p:attrNameLst>
                                      </p:cBhvr>
                                      <p:tavLst>
                                        <p:tav tm="0">
                                          <p:val>
                                            <p:fltVal val="0"/>
                                          </p:val>
                                        </p:tav>
                                        <p:tav tm="100000">
                                          <p:val>
                                            <p:strVal val="#ppt_w"/>
                                          </p:val>
                                        </p:tav>
                                      </p:tavLst>
                                    </p:anim>
                                    <p:anim calcmode="lin" valueType="num">
                                      <p:cBhvr>
                                        <p:cTn id="79" dur="500" fill="hold"/>
                                        <p:tgtEl>
                                          <p:spTgt spid="42"/>
                                        </p:tgtEl>
                                        <p:attrNameLst>
                                          <p:attrName>ppt_h</p:attrName>
                                        </p:attrNameLst>
                                      </p:cBhvr>
                                      <p:tavLst>
                                        <p:tav tm="0">
                                          <p:val>
                                            <p:fltVal val="0"/>
                                          </p:val>
                                        </p:tav>
                                        <p:tav tm="100000">
                                          <p:val>
                                            <p:strVal val="#ppt_h"/>
                                          </p:val>
                                        </p:tav>
                                      </p:tavLst>
                                    </p:anim>
                                  </p:childTnLst>
                                </p:cTn>
                              </p:par>
                              <p:par>
                                <p:cTn id="80" presetID="2" presetClass="entr" presetSubtype="4" decel="10000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par>
                                <p:cTn id="84" presetID="23" presetClass="entr" presetSubtype="16"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75"/>
                                        </p:tgtEl>
                                        <p:attrNameLst>
                                          <p:attrName>style.visibility</p:attrName>
                                        </p:attrNameLst>
                                      </p:cBhvr>
                                      <p:to>
                                        <p:strVal val="visible"/>
                                      </p:to>
                                    </p:set>
                                    <p:anim calcmode="lin" valueType="num">
                                      <p:cBhvr additive="base">
                                        <p:cTn id="92" dur="500" fill="hold"/>
                                        <p:tgtEl>
                                          <p:spTgt spid="75"/>
                                        </p:tgtEl>
                                        <p:attrNameLst>
                                          <p:attrName>ppt_x</p:attrName>
                                        </p:attrNameLst>
                                      </p:cBhvr>
                                      <p:tavLst>
                                        <p:tav tm="0">
                                          <p:val>
                                            <p:strVal val="#ppt_x"/>
                                          </p:val>
                                        </p:tav>
                                        <p:tav tm="100000">
                                          <p:val>
                                            <p:strVal val="#ppt_x"/>
                                          </p:val>
                                        </p:tav>
                                      </p:tavLst>
                                    </p:anim>
                                    <p:anim calcmode="lin" valueType="num">
                                      <p:cBhvr additive="base">
                                        <p:cTn id="93" dur="500" fill="hold"/>
                                        <p:tgtEl>
                                          <p:spTgt spid="75"/>
                                        </p:tgtEl>
                                        <p:attrNameLst>
                                          <p:attrName>ppt_y</p:attrName>
                                        </p:attrNameLst>
                                      </p:cBhvr>
                                      <p:tavLst>
                                        <p:tav tm="0">
                                          <p:val>
                                            <p:strVal val="1+#ppt_h/2"/>
                                          </p:val>
                                        </p:tav>
                                        <p:tav tm="100000">
                                          <p:val>
                                            <p:strVal val="#ppt_y"/>
                                          </p:val>
                                        </p:tav>
                                      </p:tavLst>
                                    </p:anim>
                                  </p:childTnLst>
                                </p:cTn>
                              </p:par>
                              <p:par>
                                <p:cTn id="94" presetID="23" presetClass="entr" presetSubtype="16"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p:cTn id="96" dur="500" fill="hold"/>
                                        <p:tgtEl>
                                          <p:spTgt spid="53"/>
                                        </p:tgtEl>
                                        <p:attrNameLst>
                                          <p:attrName>ppt_w</p:attrName>
                                        </p:attrNameLst>
                                      </p:cBhvr>
                                      <p:tavLst>
                                        <p:tav tm="0">
                                          <p:val>
                                            <p:fltVal val="0"/>
                                          </p:val>
                                        </p:tav>
                                        <p:tav tm="100000">
                                          <p:val>
                                            <p:strVal val="#ppt_w"/>
                                          </p:val>
                                        </p:tav>
                                      </p:tavLst>
                                    </p:anim>
                                    <p:anim calcmode="lin" valueType="num">
                                      <p:cBhvr>
                                        <p:cTn id="97" dur="500" fill="hold"/>
                                        <p:tgtEl>
                                          <p:spTgt spid="53"/>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 calcmode="lin" valueType="num">
                                      <p:cBhvr additive="base">
                                        <p:cTn id="104" dur="500" fill="hold"/>
                                        <p:tgtEl>
                                          <p:spTgt spid="51"/>
                                        </p:tgtEl>
                                        <p:attrNameLst>
                                          <p:attrName>ppt_x</p:attrName>
                                        </p:attrNameLst>
                                      </p:cBhvr>
                                      <p:tavLst>
                                        <p:tav tm="0">
                                          <p:val>
                                            <p:strVal val="#ppt_x"/>
                                          </p:val>
                                        </p:tav>
                                        <p:tav tm="100000">
                                          <p:val>
                                            <p:strVal val="#ppt_x"/>
                                          </p:val>
                                        </p:tav>
                                      </p:tavLst>
                                    </p:anim>
                                    <p:anim calcmode="lin" valueType="num">
                                      <p:cBhvr additive="base">
                                        <p:cTn id="105" dur="500" fill="hold"/>
                                        <p:tgtEl>
                                          <p:spTgt spid="51"/>
                                        </p:tgtEl>
                                        <p:attrNameLst>
                                          <p:attrName>ppt_y</p:attrName>
                                        </p:attrNameLst>
                                      </p:cBhvr>
                                      <p:tavLst>
                                        <p:tav tm="0">
                                          <p:val>
                                            <p:strVal val="1+#ppt_h/2"/>
                                          </p:val>
                                        </p:tav>
                                        <p:tav tm="100000">
                                          <p:val>
                                            <p:strVal val="#ppt_y"/>
                                          </p:val>
                                        </p:tav>
                                      </p:tavLst>
                                    </p:anim>
                                  </p:childTnLst>
                                </p:cTn>
                              </p:par>
                              <p:par>
                                <p:cTn id="106" presetID="23" presetClass="entr" presetSubtype="16"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anim calcmode="lin" valueType="num">
                                      <p:cBhvr>
                                        <p:cTn id="108" dur="500" fill="hold"/>
                                        <p:tgtEl>
                                          <p:spTgt spid="45"/>
                                        </p:tgtEl>
                                        <p:attrNameLst>
                                          <p:attrName>ppt_w</p:attrName>
                                        </p:attrNameLst>
                                      </p:cBhvr>
                                      <p:tavLst>
                                        <p:tav tm="0">
                                          <p:val>
                                            <p:fltVal val="0"/>
                                          </p:val>
                                        </p:tav>
                                        <p:tav tm="100000">
                                          <p:val>
                                            <p:strVal val="#ppt_w"/>
                                          </p:val>
                                        </p:tav>
                                      </p:tavLst>
                                    </p:anim>
                                    <p:anim calcmode="lin" valueType="num">
                                      <p:cBhvr>
                                        <p:cTn id="109" dur="500" fill="hold"/>
                                        <p:tgtEl>
                                          <p:spTgt spid="45"/>
                                        </p:tgtEl>
                                        <p:attrNameLst>
                                          <p:attrName>ppt_h</p:attrName>
                                        </p:attrNameLst>
                                      </p:cBhvr>
                                      <p:tavLst>
                                        <p:tav tm="0">
                                          <p:val>
                                            <p:fltVal val="0"/>
                                          </p:val>
                                        </p:tav>
                                        <p:tav tm="100000">
                                          <p:val>
                                            <p:strVal val="#ppt_h"/>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12"/>
                                        </p:tgtEl>
                                        <p:attrNameLst>
                                          <p:attrName>style.visibility</p:attrName>
                                        </p:attrNameLst>
                                      </p:cBhvr>
                                      <p:to>
                                        <p:strVal val="visible"/>
                                      </p:to>
                                    </p:set>
                                    <p:anim calcmode="lin" valueType="num">
                                      <p:cBhvr additive="base">
                                        <p:cTn id="112" dur="500" fill="hold"/>
                                        <p:tgtEl>
                                          <p:spTgt spid="12"/>
                                        </p:tgtEl>
                                        <p:attrNameLst>
                                          <p:attrName>ppt_x</p:attrName>
                                        </p:attrNameLst>
                                      </p:cBhvr>
                                      <p:tavLst>
                                        <p:tav tm="0">
                                          <p:val>
                                            <p:strVal val="#ppt_x"/>
                                          </p:val>
                                        </p:tav>
                                        <p:tav tm="100000">
                                          <p:val>
                                            <p:strVal val="#ppt_x"/>
                                          </p:val>
                                        </p:tav>
                                      </p:tavLst>
                                    </p:anim>
                                    <p:anim calcmode="lin" valueType="num">
                                      <p:cBhvr additive="base">
                                        <p:cTn id="113" dur="500" fill="hold"/>
                                        <p:tgtEl>
                                          <p:spTgt spid="12"/>
                                        </p:tgtEl>
                                        <p:attrNameLst>
                                          <p:attrName>ppt_y</p:attrName>
                                        </p:attrNameLst>
                                      </p:cBhvr>
                                      <p:tavLst>
                                        <p:tav tm="0">
                                          <p:val>
                                            <p:strVal val="1+#ppt_h/2"/>
                                          </p:val>
                                        </p:tav>
                                        <p:tav tm="100000">
                                          <p:val>
                                            <p:strVal val="#ppt_y"/>
                                          </p:val>
                                        </p:tav>
                                      </p:tavLst>
                                    </p:anim>
                                  </p:childTnLst>
                                </p:cTn>
                              </p:par>
                              <p:par>
                                <p:cTn id="114" presetID="10" presetClass="entr" presetSubtype="0" fill="hold" grpId="0" nodeType="with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fade">
                                      <p:cBhvr>
                                        <p:cTn id="1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2" grpId="0" animBg="1"/>
      <p:bldP spid="13" grpId="0" animBg="1"/>
      <p:bldP spid="14" grpId="0" animBg="1"/>
      <p:bldP spid="15" grpId="0" animBg="1"/>
      <p:bldP spid="37" grpId="0"/>
      <p:bldP spid="38" grpId="0"/>
      <p:bldP spid="39" grpId="0"/>
      <p:bldP spid="48" grpId="0"/>
      <p:bldP spid="49" grpId="0"/>
      <p:bldP spid="50" grpId="0"/>
      <p:bldP spid="51" grpId="0"/>
      <p:bldP spid="52" grpId="0"/>
      <p:bldP spid="53" grpId="0"/>
      <p:bldP spid="5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1D1F0C2-453F-A470-4996-61C2C9FF2EDA}"/>
              </a:ext>
            </a:extLst>
          </p:cNvPr>
          <p:cNvPicPr>
            <a:picLocks noChangeAspect="1"/>
          </p:cNvPicPr>
          <p:nvPr/>
        </p:nvPicPr>
        <p:blipFill>
          <a:blip r:embed="rId2"/>
          <a:stretch>
            <a:fillRect/>
          </a:stretch>
        </p:blipFill>
        <p:spPr>
          <a:xfrm>
            <a:off x="1429845" y="1251722"/>
            <a:ext cx="925654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019498" y="416346"/>
            <a:ext cx="9367720" cy="523220"/>
          </a:xfrm>
          <a:prstGeom prst="rect">
            <a:avLst/>
          </a:prstGeom>
          <a:noFill/>
        </p:spPr>
        <p:txBody>
          <a:bodyPr wrap="square">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SỰ KHÁC NHAU GIỮA 3 LOẠI XSS INJECTION</a:t>
            </a:r>
          </a:p>
        </p:txBody>
      </p:sp>
    </p:spTree>
    <p:extLst>
      <p:ext uri="{BB962C8B-B14F-4D97-AF65-F5344CB8AC3E}">
        <p14:creationId xmlns:p14="http://schemas.microsoft.com/office/powerpoint/2010/main" val="119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948130" y="974313"/>
            <a:ext cx="9573200" cy="6090385"/>
          </a:xfrm>
          <a:prstGeom prst="rect">
            <a:avLst/>
          </a:prstGeom>
          <a:noFill/>
        </p:spPr>
        <p:txBody>
          <a:bodyPr wrap="square">
            <a:spAutoFit/>
          </a:bodyPr>
          <a:lstStyle/>
          <a:p>
            <a:pPr marL="342900" indent="-342900">
              <a:lnSpc>
                <a:spcPct val="150000"/>
              </a:lnSpc>
              <a:buAutoNum type="arabicPeriod"/>
            </a:pPr>
            <a:r>
              <a:rPr lang="en-US" sz="2400" b="1" i="0" dirty="0" err="1">
                <a:solidFill>
                  <a:schemeClr val="tx1">
                    <a:lumMod val="95000"/>
                    <a:lumOff val="5000"/>
                  </a:schemeClr>
                </a:solidFill>
                <a:effectLst/>
                <a:latin typeface="Times New Roman" panose="02020603050405020304" pitchFamily="18" charset="0"/>
                <a:cs typeface="Times New Roman" panose="02020603050405020304" pitchFamily="18" charset="0"/>
              </a:rPr>
              <a:t>Lọc</a:t>
            </a: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 (XSS Filter)</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Không tin bất kỳ dữ liệu nào do người dùng đưa vào. Lọc các thẻ và</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thuộc tính có thể hỗ trợ việc tấn công bằng xss (&lt;script&gt;, &lt;img&gt;, onerror,</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onfocus…)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các bộ lọc tự tạo hoặc từ thư viện để lọc bỏ các thẻ</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HTML/CSS/scripts khỏi dữ liệu nhập từ người dùng. Sử dụng các thư viện như</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Sanitizer có sẵn của OWASP để làm sạch dữ liệu đầu vào bằng cách tạo ramột danh sách các thẻ và thuộc tính được phép sử dụng. Ngoài ra còn có</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DOMPurity, PHP HTML Purifier, Python Bleach,.....</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biểu thức chính quy (Regular Expressions) để tăng hiệu quả</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lọc</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bộ lọc cần được cập nhật thường xuyên để có thể theo kịp sự thay</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đổi của các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XSS</a:t>
            </a: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bộ lọc dữ liệu nhập phải được thực hiện trên máy chủ (server-sidescripts) do các bộ lọc trên máy khách có thể bị loại bỏ một cách dễ dàng.</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en-US"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=&gt; </a:t>
            </a:r>
            <a:r>
              <a:rPr lang="vi-VN"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Có thể gây khó khăn cho người dùng trong việc nhập text</a:t>
            </a:r>
            <a:r>
              <a:rPr lang="en-US"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a:t>
            </a:r>
            <a:br>
              <a:rPr lang="vi-VN" dirty="0">
                <a:highlight>
                  <a:srgbClr val="DBF084"/>
                </a:highlight>
                <a:latin typeface="Times New Roman" panose="02020603050405020304" pitchFamily="18" charset="0"/>
                <a:cs typeface="Times New Roman" panose="02020603050405020304" pitchFamily="18" charset="0"/>
              </a:rPr>
            </a:br>
            <a:endParaRPr lang="en-US" dirty="0">
              <a:highlight>
                <a:srgbClr val="DBF084"/>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5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Effect transition="in" filter="fade">
                                      <p:cBhvr>
                                        <p:cTn id="34" dur="1000"/>
                                        <p:tgtEl>
                                          <p:spTgt spid="8">
                                            <p:txEl>
                                              <p:pRg st="3" end="3"/>
                                            </p:txEl>
                                          </p:spTgt>
                                        </p:tgtEl>
                                      </p:cBhvr>
                                    </p:animEffect>
                                    <p:anim calcmode="lin" valueType="num">
                                      <p:cBhvr>
                                        <p:cTn id="3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1000"/>
                                        <p:tgtEl>
                                          <p:spTgt spid="8">
                                            <p:txEl>
                                              <p:pRg st="4" end="4"/>
                                            </p:txEl>
                                          </p:spTgt>
                                        </p:tgtEl>
                                      </p:cBhvr>
                                    </p:animEffect>
                                    <p:anim calcmode="lin" valueType="num">
                                      <p:cBhvr>
                                        <p:cTn id="4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1000"/>
                                        <p:tgtEl>
                                          <p:spTgt spid="8">
                                            <p:txEl>
                                              <p:pRg st="5" end="5"/>
                                            </p:txEl>
                                          </p:spTgt>
                                        </p:tgtEl>
                                      </p:cBhvr>
                                    </p:animEffect>
                                    <p:anim calcmode="lin" valueType="num">
                                      <p:cBhvr>
                                        <p:cTn id="4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animEffect transition="in" filter="fade">
                                      <p:cBhvr>
                                        <p:cTn id="55" dur="1000"/>
                                        <p:tgtEl>
                                          <p:spTgt spid="8">
                                            <p:txEl>
                                              <p:pRg st="6" end="6"/>
                                            </p:txEl>
                                          </p:spTgt>
                                        </p:tgtEl>
                                      </p:cBhvr>
                                    </p:animEffect>
                                    <p:anim calcmode="lin" valueType="num">
                                      <p:cBhvr>
                                        <p:cTn id="5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948130" y="1225444"/>
            <a:ext cx="6499592" cy="3360985"/>
          </a:xfrm>
          <a:prstGeom prst="rect">
            <a:avLst/>
          </a:prstGeom>
          <a:noFill/>
        </p:spPr>
        <p:txBody>
          <a:bodyPr wrap="square">
            <a:spAutoFit/>
          </a:bodyPr>
          <a:lstStyle/>
          <a:p>
            <a:pPr>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2.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Thoát khỏi XSS (XSS Escape)</a:t>
            </a:r>
            <a:endPar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Vô hiệu hóa tấn công XSS bằng cách thay thế các ký tự riêng của</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HTML/scripts để chuyển các đoạn mã có thể thực hiện thành dữ liệu thông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thường có thể thực hiện được. XSS Escape có thể chặn XSS mà người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dùng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không bị hạn chế khi nhập text.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Ví dụ 5 kí tự thường cần mã hóa trong HTM</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L:</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A65B411-8ADC-5DF2-3C06-02A4FFD3E5A1}"/>
              </a:ext>
            </a:extLst>
          </p:cNvPr>
          <p:cNvPicPr>
            <a:picLocks noChangeAspect="1"/>
          </p:cNvPicPr>
          <p:nvPr/>
        </p:nvPicPr>
        <p:blipFill>
          <a:blip r:embed="rId2"/>
          <a:stretch>
            <a:fillRect/>
          </a:stretch>
        </p:blipFill>
        <p:spPr>
          <a:xfrm>
            <a:off x="7447722" y="1097804"/>
            <a:ext cx="3921364" cy="5082183"/>
          </a:xfrm>
          <a:prstGeom prst="rect">
            <a:avLst/>
          </a:prstGeom>
        </p:spPr>
      </p:pic>
    </p:spTree>
    <p:extLst>
      <p:ext uri="{BB962C8B-B14F-4D97-AF65-F5344CB8AC3E}">
        <p14:creationId xmlns:p14="http://schemas.microsoft.com/office/powerpoint/2010/main" val="394171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0500" y="543511"/>
            <a:ext cx="4106953" cy="5770975"/>
          </a:xfrm>
          <a:prstGeom prst="rect">
            <a:avLst/>
          </a:prstGeom>
        </p:spPr>
      </p:pic>
      <p:grpSp>
        <p:nvGrpSpPr>
          <p:cNvPr id="19" name="Group 18"/>
          <p:cNvGrpSpPr/>
          <p:nvPr/>
        </p:nvGrpSpPr>
        <p:grpSpPr>
          <a:xfrm rot="5400000">
            <a:off x="-841919" y="3462722"/>
            <a:ext cx="2075811" cy="646331"/>
            <a:chOff x="581869" y="6358299"/>
            <a:chExt cx="1362036" cy="646331"/>
          </a:xfrm>
        </p:grpSpPr>
        <p:sp>
          <p:nvSpPr>
            <p:cNvPr id="20" name="TextBox 19"/>
            <p:cNvSpPr txBox="1"/>
            <p:nvPr/>
          </p:nvSpPr>
          <p:spPr>
            <a:xfrm>
              <a:off x="764749" y="6358299"/>
              <a:ext cx="1179156" cy="646331"/>
            </a:xfrm>
            <a:prstGeom prst="rect">
              <a:avLst/>
            </a:prstGeom>
            <a:noFill/>
          </p:spPr>
          <p:txBody>
            <a:bodyPr wrap="square" rtlCol="0">
              <a:spAutoFit/>
            </a:bodyPr>
            <a:lstStyle/>
            <a:p>
              <a:r>
                <a:rPr lang="en-US" sz="12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558037"/>
            <a:ext cx="6536595" cy="646331"/>
          </a:xfrm>
          <a:prstGeom prst="rect">
            <a:avLst/>
          </a:prstGeom>
          <a:noFill/>
        </p:spPr>
        <p:txBody>
          <a:bodyPr wrap="square" rtlCol="0">
            <a:spAutoFit/>
          </a:bodyPr>
          <a:lstStyle/>
          <a:p>
            <a:pPr algn="ctr"/>
            <a:r>
              <a:rPr lang="en-US" sz="3600" dirty="0" err="1">
                <a:solidFill>
                  <a:schemeClr val="bg1">
                    <a:lumMod val="65000"/>
                  </a:schemeClr>
                </a:solidFill>
                <a:latin typeface="Raleway Black" panose="020B0A03030101060003" pitchFamily="34" charset="0"/>
              </a:rPr>
              <a:t>Mục</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đích</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của</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tấn</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công</a:t>
            </a:r>
            <a:r>
              <a:rPr lang="en-US" sz="3600" dirty="0">
                <a:solidFill>
                  <a:schemeClr val="bg1">
                    <a:lumMod val="65000"/>
                  </a:schemeClr>
                </a:solidFill>
                <a:latin typeface="Raleway Black" panose="020B0A03030101060003" pitchFamily="34" charset="0"/>
              </a:rPr>
              <a:t>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6697054" y="1370229"/>
            <a:ext cx="4650106" cy="41975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Truy cập thông tin nhạy cảm hoặc bị hạn chế.</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Ăn cắp tiền (giao dịch ngân hàng, mua hàng online…).</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Theo dõi thói quen lướt web của người dùng.</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Thay đổi tính năng của trình duyệt</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Bôi nhọ danh tiếng của một cá nhân hay công ty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vi-VN"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Hủy hoại ứng dụng web,</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Tấn công từ chối dịch vụ…</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(Cookie, keylogging, phishing)</a:t>
            </a:r>
          </a:p>
        </p:txBody>
      </p:sp>
      <p:pic>
        <p:nvPicPr>
          <p:cNvPr id="2050" name="Picture 2" descr="ASP.NET CORE OWASP TOP 10 - Cross-Site Scripting (XSS) - SoftDevPractice">
            <a:extLst>
              <a:ext uri="{FF2B5EF4-FFF2-40B4-BE49-F238E27FC236}">
                <a16:creationId xmlns:a16="http://schemas.microsoft.com/office/drawing/2014/main" id="{16F8F951-48B5-D6A7-6B75-D69DBD73F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449" y="1707244"/>
            <a:ext cx="4577053" cy="344350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71857C0A-43AF-1EFD-44D6-43B068B9467C}"/>
              </a:ext>
            </a:extLst>
          </p:cNvPr>
          <p:cNvGrpSpPr/>
          <p:nvPr/>
        </p:nvGrpSpPr>
        <p:grpSpPr>
          <a:xfrm>
            <a:off x="6239464" y="5820370"/>
            <a:ext cx="4863729" cy="470988"/>
            <a:chOff x="4641573" y="4509080"/>
            <a:chExt cx="4863729" cy="470988"/>
          </a:xfrm>
        </p:grpSpPr>
        <p:sp>
          <p:nvSpPr>
            <p:cNvPr id="53" name="Rectangle: Rounded Corners 52">
              <a:extLst>
                <a:ext uri="{FF2B5EF4-FFF2-40B4-BE49-F238E27FC236}">
                  <a16:creationId xmlns:a16="http://schemas.microsoft.com/office/drawing/2014/main" id="{7AE26DEE-BF98-917C-217A-DD06B97950EB}"/>
                </a:ext>
              </a:extLst>
            </p:cNvPr>
            <p:cNvSpPr/>
            <p:nvPr/>
          </p:nvSpPr>
          <p:spPr>
            <a:xfrm>
              <a:off x="4641573" y="4509080"/>
              <a:ext cx="4863729" cy="470988"/>
            </a:xfrm>
            <a:prstGeom prst="roundRect">
              <a:avLst>
                <a:gd name="adj" fmla="val 50000"/>
              </a:avLst>
            </a:prstGeom>
            <a:gradFill>
              <a:gsLst>
                <a:gs pos="0">
                  <a:srgbClr val="90CF5B"/>
                </a:gs>
                <a:gs pos="100000">
                  <a:srgbClr val="3DB64D"/>
                </a:gs>
              </a:gsLst>
              <a:lin ang="0" scaled="1"/>
            </a:gra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B5BBAEB-82FC-C6C4-9810-5D797F29B998}"/>
                </a:ext>
              </a:extLst>
            </p:cNvPr>
            <p:cNvSpPr txBox="1"/>
            <p:nvPr/>
          </p:nvSpPr>
          <p:spPr>
            <a:xfrm>
              <a:off x="5478288" y="4509080"/>
              <a:ext cx="3190297" cy="369332"/>
            </a:xfrm>
            <a:prstGeom prst="rect">
              <a:avLst/>
            </a:prstGeom>
            <a:noFill/>
          </p:spPr>
          <p:txBody>
            <a:bodyPr wrap="none" rtlCol="0">
              <a:spAutoFit/>
            </a:bodyPr>
            <a:lstStyle/>
            <a:p>
              <a:r>
                <a:rPr lang="en-US" b="1" dirty="0">
                  <a:solidFill>
                    <a:schemeClr val="bg2"/>
                  </a:solidFill>
                  <a:latin typeface="Raleway" panose="020B0503030101060003" pitchFamily="34" charset="0"/>
                </a:rPr>
                <a:t>XSS INJECTION’S PURPOSE</a:t>
              </a:r>
            </a:p>
          </p:txBody>
        </p:sp>
      </p:grpSp>
    </p:spTree>
    <p:extLst>
      <p:ext uri="{BB962C8B-B14F-4D97-AF65-F5344CB8AC3E}">
        <p14:creationId xmlns:p14="http://schemas.microsoft.com/office/powerpoint/2010/main" val="3958348200"/>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0" nodeType="withEffect">
                                  <p:stCondLst>
                                    <p:cond delay="0"/>
                                  </p:stCondLst>
                                  <p:iterate type="lt">
                                    <p:tmPct val="10000"/>
                                  </p:iterate>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 calcmode="lin" valueType="num">
                                      <p:cBhvr>
                                        <p:cTn id="25" dur="500" fill="hold"/>
                                        <p:tgtEl>
                                          <p:spTgt spid="37"/>
                                        </p:tgtEl>
                                        <p:attrNameLst>
                                          <p:attrName>style.rotation</p:attrName>
                                        </p:attrNameLst>
                                      </p:cBhvr>
                                      <p:tavLst>
                                        <p:tav tm="0">
                                          <p:val>
                                            <p:fltVal val="360"/>
                                          </p:val>
                                        </p:tav>
                                        <p:tav tm="100000">
                                          <p:val>
                                            <p:fltVal val="0"/>
                                          </p:val>
                                        </p:tav>
                                      </p:tavLst>
                                    </p:anim>
                                    <p:animEffect transition="in" filter="fade">
                                      <p:cBhvr>
                                        <p:cTn id="26" dur="500"/>
                                        <p:tgtEl>
                                          <p:spTgt spid="37"/>
                                        </p:tgtEl>
                                      </p:cBhvr>
                                    </p:animEffect>
                                  </p:childTnLst>
                                </p:cTn>
                              </p:par>
                              <p:par>
                                <p:cTn id="27" presetID="23" presetClass="entr" presetSubtype="16" fill="hold" grpId="0" nodeType="withEffect">
                                  <p:stCondLst>
                                    <p:cond delay="1600"/>
                                  </p:stCondLst>
                                  <p:iterate type="wd">
                                    <p:tmPct val="10000"/>
                                  </p:iterate>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9">
                                            <p:txEl>
                                              <p:pRg st="2" end="2"/>
                                            </p:txEl>
                                          </p:spTgt>
                                        </p:tgtEl>
                                        <p:attrNameLst>
                                          <p:attrName>style.visibility</p:attrName>
                                        </p:attrNameLst>
                                      </p:cBhvr>
                                      <p:to>
                                        <p:strVal val="visible"/>
                                      </p:to>
                                    </p:set>
                                    <p:anim calcmode="lin" valueType="num">
                                      <p:cBhvr additive="base">
                                        <p:cTn id="47"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xEl>
                                              <p:pRg st="3" end="3"/>
                                            </p:txEl>
                                          </p:spTgt>
                                        </p:tgtEl>
                                        <p:attrNameLst>
                                          <p:attrName>style.visibility</p:attrName>
                                        </p:attrNameLst>
                                      </p:cBhvr>
                                      <p:to>
                                        <p:strVal val="visible"/>
                                      </p:to>
                                    </p:set>
                                    <p:anim calcmode="lin" valueType="num">
                                      <p:cBhvr additive="base">
                                        <p:cTn id="53"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 calcmode="lin" valueType="num">
                                      <p:cBhvr additive="base">
                                        <p:cTn id="59"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9">
                                            <p:txEl>
                                              <p:pRg st="5" end="5"/>
                                            </p:txEl>
                                          </p:spTgt>
                                        </p:tgtEl>
                                        <p:attrNameLst>
                                          <p:attrName>style.visibility</p:attrName>
                                        </p:attrNameLst>
                                      </p:cBhvr>
                                      <p:to>
                                        <p:strVal val="visible"/>
                                      </p:to>
                                    </p:set>
                                    <p:anim calcmode="lin" valueType="num">
                                      <p:cBhvr additive="base">
                                        <p:cTn id="65" dur="500" fill="hold"/>
                                        <p:tgtEl>
                                          <p:spTgt spid="39">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9">
                                            <p:txEl>
                                              <p:pRg st="6" end="6"/>
                                            </p:txEl>
                                          </p:spTgt>
                                        </p:tgtEl>
                                        <p:attrNameLst>
                                          <p:attrName>style.visibility</p:attrName>
                                        </p:attrNameLst>
                                      </p:cBhvr>
                                      <p:to>
                                        <p:strVal val="visible"/>
                                      </p:to>
                                    </p:set>
                                    <p:anim calcmode="lin" valueType="num">
                                      <p:cBhvr additive="base">
                                        <p:cTn id="71" dur="500" fill="hold"/>
                                        <p:tgtEl>
                                          <p:spTgt spid="39">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9">
                                            <p:txEl>
                                              <p:pRg st="7" end="7"/>
                                            </p:txEl>
                                          </p:spTgt>
                                        </p:tgtEl>
                                        <p:attrNameLst>
                                          <p:attrName>style.visibility</p:attrName>
                                        </p:attrNameLst>
                                      </p:cBhvr>
                                      <p:to>
                                        <p:strVal val="visible"/>
                                      </p:to>
                                    </p:set>
                                    <p:anim calcmode="lin" valueType="num">
                                      <p:cBhvr additive="base">
                                        <p:cTn id="77" dur="500" fill="hold"/>
                                        <p:tgtEl>
                                          <p:spTgt spid="39">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899151" y="988653"/>
            <a:ext cx="11128725" cy="4751557"/>
          </a:xfrm>
          <a:prstGeom prst="rect">
            <a:avLst/>
          </a:prstGeom>
          <a:noFill/>
        </p:spPr>
        <p:txBody>
          <a:bodyPr wrap="square">
            <a:spAutoFit/>
          </a:bodyPr>
          <a:lstStyle/>
          <a:p>
            <a:pPr>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3.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Đặt cờ HttpOnly</a:t>
            </a:r>
            <a:endParaRPr lang="en-US" sz="2400" b="1" dirty="0">
              <a:solidFill>
                <a:srgbClr val="333333"/>
              </a:solidFill>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HttpOnly là cờ bổ sung được thêm vào trong HTTP response header Set-Cookie.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Mục đích của thuộc tính httponly là bảo về cookie khỏi việc truy cập trái phép từ browser. Chỉ lưu và gửi kèm cookie phản hồi từ client tới server. Việc này làm hạn chế sự can thiệp từ trình duyệt giúp hạn chế rủi ro từ các cuộc tấn công đánh cắp cookie.</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Nếu cookie được set cờ HttpOnly, nó không thể bị truy cập bởi mã</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Javascript.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Þ"/>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Điều đó có nghĩa hacker sẽ không thể nhận được cookie.</a:t>
            </a:r>
            <a:br>
              <a:rPr lang="vi-VN" sz="2400" dirty="0"/>
            </a:br>
            <a:br>
              <a:rPr lang="vi-VN" sz="2400" dirty="0"/>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2A996F77-BCA3-219F-C47F-0AE4A052F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85" y="4520353"/>
            <a:ext cx="7469947" cy="203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3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fade">
                                      <p:cBhvr>
                                        <p:cTn id="18" dur="1000"/>
                                        <p:tgtEl>
                                          <p:spTgt spid="7170"/>
                                        </p:tgtEl>
                                      </p:cBhvr>
                                    </p:animEffect>
                                    <p:anim calcmode="lin" valueType="num">
                                      <p:cBhvr>
                                        <p:cTn id="19" dur="1000" fill="hold"/>
                                        <p:tgtEl>
                                          <p:spTgt spid="7170"/>
                                        </p:tgtEl>
                                        <p:attrNameLst>
                                          <p:attrName>ppt_x</p:attrName>
                                        </p:attrNameLst>
                                      </p:cBhvr>
                                      <p:tavLst>
                                        <p:tav tm="0">
                                          <p:val>
                                            <p:strVal val="#ppt_x"/>
                                          </p:val>
                                        </p:tav>
                                        <p:tav tm="100000">
                                          <p:val>
                                            <p:strVal val="#ppt_x"/>
                                          </p:val>
                                        </p:tav>
                                      </p:tavLst>
                                    </p:anim>
                                    <p:anim calcmode="lin" valueType="num">
                                      <p:cBhvr>
                                        <p:cTn id="20"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1000"/>
                                        <p:tgtEl>
                                          <p:spTgt spid="8">
                                            <p:txEl>
                                              <p:pRg st="2" end="2"/>
                                            </p:txEl>
                                          </p:spTgt>
                                        </p:tgtEl>
                                      </p:cBhvr>
                                    </p:animEffect>
                                    <p:anim calcmode="lin" valueType="num">
                                      <p:cBhvr>
                                        <p:cTn id="3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214626" y="1027372"/>
            <a:ext cx="5583702" cy="6986528"/>
          </a:xfrm>
          <a:prstGeom prst="rect">
            <a:avLst/>
          </a:prstGeom>
          <a:noFill/>
        </p:spPr>
        <p:txBody>
          <a:bodyPr wrap="square">
            <a:spAutoFit/>
          </a:bodyPr>
          <a:lstStyle/>
          <a:p>
            <a:pPr algn="just">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       4.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CSP</a:t>
            </a:r>
            <a:endPar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CSP là chính sách bảo mật nội dung, được sử dụng để xác định các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nguồn nội dung an toàn trên website mà trình duyệt có thể tải về cho người</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dùng. CSP là biện pháp đối phó rất hiệu quả với kiểu hack chèn mã độc Cross</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Site Scripting (XSS)</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algn="just"/>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Để cho phép CSP, chúng ta cấu hình cho server trả về Content-Security-Policy HTTP header hoặc có thể sử dụng thông qua thẻ</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&lt;meta&gt;.</a:t>
            </a:r>
          </a:p>
          <a:p>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Ví</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&lt;meta http-</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equiv</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content=”default-</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‘self’;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img-src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https://*; child-</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‘none’;”&gt;</a:t>
            </a:r>
          </a:p>
          <a:p>
            <a:pPr algn="l">
              <a:lnSpc>
                <a:spcPct val="150000"/>
              </a:lnSpc>
            </a:pP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Tên directive:</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script-src: chỉ định nguồn (nơi) load các tài nguyên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js</a:t>
            </a:r>
            <a:endPar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style-src: chỉ định nguồn (nơi) load các tài nguyên css</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image-src: chỉ định nguồn (nơi) load các tài nguyên im</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g</a:t>
            </a:r>
            <a:endPar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font-src: chỉ định nguồn (nơi) load các tài nguyên font</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frame-src: chỉ định nguồn (nơi) load các tài nguyên frame</a:t>
            </a:r>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br>
              <a:rPr lang="vi-VN" dirty="0">
                <a:solidFill>
                  <a:schemeClr val="tx1">
                    <a:lumMod val="95000"/>
                    <a:lumOff val="5000"/>
                  </a:schemeClr>
                </a:solidFill>
              </a:rPr>
            </a:br>
            <a:br>
              <a:rPr lang="vi-VN" dirty="0">
                <a:solidFill>
                  <a:schemeClr val="tx1">
                    <a:lumMod val="95000"/>
                    <a:lumOff val="5000"/>
                  </a:schemeClr>
                </a:solidFill>
              </a:rPr>
            </a:br>
            <a:br>
              <a:rPr lang="vi-VN" dirty="0">
                <a:solidFill>
                  <a:schemeClr val="tx1">
                    <a:lumMod val="95000"/>
                    <a:lumOff val="5000"/>
                  </a:schemeClr>
                </a:solidFill>
              </a:rPr>
            </a:br>
            <a:br>
              <a:rPr lang="vi-VN"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77F0FFF-6394-4B02-E81A-31868D493B90}"/>
              </a:ext>
            </a:extLst>
          </p:cNvPr>
          <p:cNvSpPr>
            <a:spLocks noChangeArrowheads="1"/>
          </p:cNvSpPr>
          <p:nvPr/>
        </p:nvSpPr>
        <p:spPr bwMode="auto">
          <a:xfrm>
            <a:off x="6096000" y="1567832"/>
            <a:ext cx="5888502" cy="50167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giá</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trị</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CSP directive: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 : </a:t>
            </a:r>
            <a:r>
              <a:rPr lang="en-US" altLang="en-US" sz="1600" dirty="0" err="1">
                <a:solidFill>
                  <a:schemeClr val="tx1">
                    <a:lumMod val="95000"/>
                    <a:lumOff val="5000"/>
                  </a:schemeClr>
                </a:solidFill>
                <a:latin typeface="Times New Roman" panose="02020603050405020304" pitchFamily="18" charset="0"/>
                <a:cs typeface="Times New Roman" panose="02020603050405020304" pitchFamily="18" charset="0"/>
              </a:rPr>
              <a:t>l</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à</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wildcard,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tất</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cả</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self: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đang</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cập</a:t>
            </a:r>
            <a:endPar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none: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không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bất</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kỳ</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nào</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http://www.domain.com</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được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này</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hoàn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toàn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domain.com</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domain.com: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không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http://www.domain.com</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subdomain.domain.com, cdn.domain.com,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*.domain.com: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load resource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subdomain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domain domain.com</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https: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load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những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trang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https</a:t>
            </a:r>
          </a:p>
          <a:p>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Ví</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1:</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default-</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'self'</a:t>
            </a:r>
            <a:b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hoặc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đang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cập</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Ví</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2:</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default-</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'self' *.trusted.com</a:t>
            </a:r>
            <a:b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subdomain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trusted.com</a:t>
            </a:r>
          </a:p>
        </p:txBody>
      </p:sp>
    </p:spTree>
    <p:extLst>
      <p:ext uri="{BB962C8B-B14F-4D97-AF65-F5344CB8AC3E}">
        <p14:creationId xmlns:p14="http://schemas.microsoft.com/office/powerpoint/2010/main" val="424396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1000"/>
                                        <p:tgtEl>
                                          <p:spTgt spid="8">
                                            <p:txEl>
                                              <p:pRg st="3" end="3"/>
                                            </p:txEl>
                                          </p:spTgt>
                                        </p:tgtEl>
                                      </p:cBhvr>
                                    </p:animEffect>
                                    <p:anim calcmode="lin" valueType="num">
                                      <p:cBhvr>
                                        <p:cTn id="3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1000"/>
                                        <p:tgtEl>
                                          <p:spTgt spid="8">
                                            <p:txEl>
                                              <p:pRg st="4" end="4"/>
                                            </p:txEl>
                                          </p:spTgt>
                                        </p:tgtEl>
                                      </p:cBhvr>
                                    </p:animEffect>
                                    <p:anim calcmode="lin" valueType="num">
                                      <p:cBhvr>
                                        <p:cTn id="3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1000"/>
                                        <p:tgtEl>
                                          <p:spTgt spid="8">
                                            <p:txEl>
                                              <p:pRg st="5" end="5"/>
                                            </p:txEl>
                                          </p:spTgt>
                                        </p:tgtEl>
                                      </p:cBhvr>
                                    </p:animEffect>
                                    <p:anim calcmode="lin" valueType="num">
                                      <p:cBhvr>
                                        <p:cTn id="4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
                                            <p:txEl>
                                              <p:pRg st="7" end="7"/>
                                            </p:txEl>
                                          </p:spTgt>
                                        </p:tgtEl>
                                        <p:attrNameLst>
                                          <p:attrName>style.visibility</p:attrName>
                                        </p:attrNameLst>
                                      </p:cBhvr>
                                      <p:to>
                                        <p:strVal val="visible"/>
                                      </p:to>
                                    </p:set>
                                    <p:animEffect transition="in" filter="fade">
                                      <p:cBhvr>
                                        <p:cTn id="54" dur="1000"/>
                                        <p:tgtEl>
                                          <p:spTgt spid="8">
                                            <p:txEl>
                                              <p:pRg st="7" end="7"/>
                                            </p:txEl>
                                          </p:spTgt>
                                        </p:tgtEl>
                                      </p:cBhvr>
                                    </p:animEffect>
                                    <p:anim calcmode="lin" valueType="num">
                                      <p:cBhvr>
                                        <p:cTn id="55"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
                                            <p:txEl>
                                              <p:pRg st="8" end="8"/>
                                            </p:txEl>
                                          </p:spTgt>
                                        </p:tgtEl>
                                        <p:attrNameLst>
                                          <p:attrName>style.visibility</p:attrName>
                                        </p:attrNameLst>
                                      </p:cBhvr>
                                      <p:to>
                                        <p:strVal val="visible"/>
                                      </p:to>
                                    </p:set>
                                    <p:animEffect transition="in" filter="fade">
                                      <p:cBhvr>
                                        <p:cTn id="59" dur="1000"/>
                                        <p:tgtEl>
                                          <p:spTgt spid="8">
                                            <p:txEl>
                                              <p:pRg st="8" end="8"/>
                                            </p:txEl>
                                          </p:spTgt>
                                        </p:tgtEl>
                                      </p:cBhvr>
                                    </p:animEffect>
                                    <p:anim calcmode="lin" valueType="num">
                                      <p:cBhvr>
                                        <p:cTn id="60"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8" end="8"/>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
                                            <p:txEl>
                                              <p:pRg st="9" end="9"/>
                                            </p:txEl>
                                          </p:spTgt>
                                        </p:tgtEl>
                                        <p:attrNameLst>
                                          <p:attrName>style.visibility</p:attrName>
                                        </p:attrNameLst>
                                      </p:cBhvr>
                                      <p:to>
                                        <p:strVal val="visible"/>
                                      </p:to>
                                    </p:set>
                                    <p:animEffect transition="in" filter="fade">
                                      <p:cBhvr>
                                        <p:cTn id="64" dur="1000"/>
                                        <p:tgtEl>
                                          <p:spTgt spid="8">
                                            <p:txEl>
                                              <p:pRg st="9" end="9"/>
                                            </p:txEl>
                                          </p:spTgt>
                                        </p:tgtEl>
                                      </p:cBhvr>
                                    </p:animEffect>
                                    <p:anim calcmode="lin" valueType="num">
                                      <p:cBhvr>
                                        <p:cTn id="65"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8">
                                            <p:txEl>
                                              <p:pRg st="9" end="9"/>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8">
                                            <p:txEl>
                                              <p:pRg st="10" end="10"/>
                                            </p:txEl>
                                          </p:spTgt>
                                        </p:tgtEl>
                                        <p:attrNameLst>
                                          <p:attrName>style.visibility</p:attrName>
                                        </p:attrNameLst>
                                      </p:cBhvr>
                                      <p:to>
                                        <p:strVal val="visible"/>
                                      </p:to>
                                    </p:set>
                                    <p:animEffect transition="in" filter="fade">
                                      <p:cBhvr>
                                        <p:cTn id="69" dur="1000"/>
                                        <p:tgtEl>
                                          <p:spTgt spid="8">
                                            <p:txEl>
                                              <p:pRg st="10" end="10"/>
                                            </p:txEl>
                                          </p:spTgt>
                                        </p:tgtEl>
                                      </p:cBhvr>
                                    </p:animEffect>
                                    <p:anim calcmode="lin" valueType="num">
                                      <p:cBhvr>
                                        <p:cTn id="70"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8">
                                            <p:txEl>
                                              <p:pRg st="10" end="10"/>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1000"/>
                                        <p:tgtEl>
                                          <p:spTgt spid="4">
                                            <p:txEl>
                                              <p:pRg st="0" end="0"/>
                                            </p:txEl>
                                          </p:spTgt>
                                        </p:tgtEl>
                                      </p:cBhvr>
                                    </p:animEffect>
                                    <p:anim calcmode="lin" valueType="num">
                                      <p:cBhvr>
                                        <p:cTn id="7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 end="1"/>
                                            </p:txEl>
                                          </p:spTgt>
                                        </p:tgtEl>
                                        <p:attrNameLst>
                                          <p:attrName>style.visibility</p:attrName>
                                        </p:attrNameLst>
                                      </p:cBhvr>
                                      <p:to>
                                        <p:strVal val="visible"/>
                                      </p:to>
                                    </p:set>
                                    <p:animEffect transition="in" filter="fade">
                                      <p:cBhvr>
                                        <p:cTn id="79" dur="1000"/>
                                        <p:tgtEl>
                                          <p:spTgt spid="4">
                                            <p:txEl>
                                              <p:pRg st="1" end="1"/>
                                            </p:txEl>
                                          </p:spTgt>
                                        </p:tgtEl>
                                      </p:cBhvr>
                                    </p:animEffect>
                                    <p:anim calcmode="lin" valueType="num">
                                      <p:cBhvr>
                                        <p:cTn id="8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2" end="2"/>
                                            </p:txEl>
                                          </p:spTgt>
                                        </p:tgtEl>
                                        <p:attrNameLst>
                                          <p:attrName>style.visibility</p:attrName>
                                        </p:attrNameLst>
                                      </p:cBhvr>
                                      <p:to>
                                        <p:strVal val="visible"/>
                                      </p:to>
                                    </p:set>
                                    <p:animEffect transition="in" filter="fade">
                                      <p:cBhvr>
                                        <p:cTn id="84" dur="1000"/>
                                        <p:tgtEl>
                                          <p:spTgt spid="4">
                                            <p:txEl>
                                              <p:pRg st="2" end="2"/>
                                            </p:txEl>
                                          </p:spTgt>
                                        </p:tgtEl>
                                      </p:cBhvr>
                                    </p:animEffect>
                                    <p:anim calcmode="lin" valueType="num">
                                      <p:cBhvr>
                                        <p:cTn id="8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3" end="3"/>
                                            </p:txEl>
                                          </p:spTgt>
                                        </p:tgtEl>
                                        <p:attrNameLst>
                                          <p:attrName>style.visibility</p:attrName>
                                        </p:attrNameLst>
                                      </p:cBhvr>
                                      <p:to>
                                        <p:strVal val="visible"/>
                                      </p:to>
                                    </p:set>
                                    <p:animEffect transition="in" filter="fade">
                                      <p:cBhvr>
                                        <p:cTn id="89" dur="1000"/>
                                        <p:tgtEl>
                                          <p:spTgt spid="4">
                                            <p:txEl>
                                              <p:pRg st="3" end="3"/>
                                            </p:txEl>
                                          </p:spTgt>
                                        </p:tgtEl>
                                      </p:cBhvr>
                                    </p:animEffect>
                                    <p:anim calcmode="lin" valueType="num">
                                      <p:cBhvr>
                                        <p:cTn id="9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
                                            <p:txEl>
                                              <p:pRg st="4" end="4"/>
                                            </p:txEl>
                                          </p:spTgt>
                                        </p:tgtEl>
                                        <p:attrNameLst>
                                          <p:attrName>style.visibility</p:attrName>
                                        </p:attrNameLst>
                                      </p:cBhvr>
                                      <p:to>
                                        <p:strVal val="visible"/>
                                      </p:to>
                                    </p:set>
                                    <p:animEffect transition="in" filter="fade">
                                      <p:cBhvr>
                                        <p:cTn id="94" dur="1000"/>
                                        <p:tgtEl>
                                          <p:spTgt spid="4">
                                            <p:txEl>
                                              <p:pRg st="4" end="4"/>
                                            </p:txEl>
                                          </p:spTgt>
                                        </p:tgtEl>
                                      </p:cBhvr>
                                    </p:animEffect>
                                    <p:anim calcmode="lin" valueType="num">
                                      <p:cBhvr>
                                        <p:cTn id="9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
                                            <p:txEl>
                                              <p:pRg st="5" end="5"/>
                                            </p:txEl>
                                          </p:spTgt>
                                        </p:tgtEl>
                                        <p:attrNameLst>
                                          <p:attrName>style.visibility</p:attrName>
                                        </p:attrNameLst>
                                      </p:cBhvr>
                                      <p:to>
                                        <p:strVal val="visible"/>
                                      </p:to>
                                    </p:set>
                                    <p:animEffect transition="in" filter="fade">
                                      <p:cBhvr>
                                        <p:cTn id="99" dur="1000"/>
                                        <p:tgtEl>
                                          <p:spTgt spid="4">
                                            <p:txEl>
                                              <p:pRg st="5" end="5"/>
                                            </p:txEl>
                                          </p:spTgt>
                                        </p:tgtEl>
                                      </p:cBhvr>
                                    </p:animEffect>
                                    <p:anim calcmode="lin" valueType="num">
                                      <p:cBhvr>
                                        <p:cTn id="10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4">
                                            <p:txEl>
                                              <p:pRg st="6" end="6"/>
                                            </p:txEl>
                                          </p:spTgt>
                                        </p:tgtEl>
                                        <p:attrNameLst>
                                          <p:attrName>style.visibility</p:attrName>
                                        </p:attrNameLst>
                                      </p:cBhvr>
                                      <p:to>
                                        <p:strVal val="visible"/>
                                      </p:to>
                                    </p:set>
                                    <p:animEffect transition="in" filter="fade">
                                      <p:cBhvr>
                                        <p:cTn id="104" dur="1000"/>
                                        <p:tgtEl>
                                          <p:spTgt spid="4">
                                            <p:txEl>
                                              <p:pRg st="6" end="6"/>
                                            </p:txEl>
                                          </p:spTgt>
                                        </p:tgtEl>
                                      </p:cBhvr>
                                    </p:animEffect>
                                    <p:anim calcmode="lin" valueType="num">
                                      <p:cBhvr>
                                        <p:cTn id="10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4">
                                            <p:txEl>
                                              <p:pRg st="7" end="7"/>
                                            </p:txEl>
                                          </p:spTgt>
                                        </p:tgtEl>
                                        <p:attrNameLst>
                                          <p:attrName>style.visibility</p:attrName>
                                        </p:attrNameLst>
                                      </p:cBhvr>
                                      <p:to>
                                        <p:strVal val="visible"/>
                                      </p:to>
                                    </p:set>
                                    <p:animEffect transition="in" filter="fade">
                                      <p:cBhvr>
                                        <p:cTn id="109" dur="1000"/>
                                        <p:tgtEl>
                                          <p:spTgt spid="4">
                                            <p:txEl>
                                              <p:pRg st="7" end="7"/>
                                            </p:txEl>
                                          </p:spTgt>
                                        </p:tgtEl>
                                      </p:cBhvr>
                                    </p:animEffect>
                                    <p:anim calcmode="lin" valueType="num">
                                      <p:cBhvr>
                                        <p:cTn id="11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1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
                                            <p:txEl>
                                              <p:pRg st="8" end="8"/>
                                            </p:txEl>
                                          </p:spTgt>
                                        </p:tgtEl>
                                        <p:attrNameLst>
                                          <p:attrName>style.visibility</p:attrName>
                                        </p:attrNameLst>
                                      </p:cBhvr>
                                      <p:to>
                                        <p:strVal val="visible"/>
                                      </p:to>
                                    </p:set>
                                    <p:animEffect transition="in" filter="fade">
                                      <p:cBhvr>
                                        <p:cTn id="116" dur="1000"/>
                                        <p:tgtEl>
                                          <p:spTgt spid="4">
                                            <p:txEl>
                                              <p:pRg st="8" end="8"/>
                                            </p:txEl>
                                          </p:spTgt>
                                        </p:tgtEl>
                                      </p:cBhvr>
                                    </p:animEffect>
                                    <p:anim calcmode="lin" valueType="num">
                                      <p:cBhvr>
                                        <p:cTn id="11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
                                            <p:txEl>
                                              <p:pRg st="9" end="9"/>
                                            </p:txEl>
                                          </p:spTgt>
                                        </p:tgtEl>
                                        <p:attrNameLst>
                                          <p:attrName>style.visibility</p:attrName>
                                        </p:attrNameLst>
                                      </p:cBhvr>
                                      <p:to>
                                        <p:strVal val="visible"/>
                                      </p:to>
                                    </p:set>
                                    <p:animEffect transition="in" filter="fade">
                                      <p:cBhvr>
                                        <p:cTn id="121" dur="1000"/>
                                        <p:tgtEl>
                                          <p:spTgt spid="4">
                                            <p:txEl>
                                              <p:pRg st="9" end="9"/>
                                            </p:txEl>
                                          </p:spTgt>
                                        </p:tgtEl>
                                      </p:cBhvr>
                                    </p:animEffect>
                                    <p:anim calcmode="lin" valueType="num">
                                      <p:cBhvr>
                                        <p:cTn id="12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23"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4">
                                            <p:txEl>
                                              <p:pRg st="10" end="10"/>
                                            </p:txEl>
                                          </p:spTgt>
                                        </p:tgtEl>
                                        <p:attrNameLst>
                                          <p:attrName>style.visibility</p:attrName>
                                        </p:attrNameLst>
                                      </p:cBhvr>
                                      <p:to>
                                        <p:strVal val="visible"/>
                                      </p:to>
                                    </p:set>
                                    <p:animEffect transition="in" filter="fade">
                                      <p:cBhvr>
                                        <p:cTn id="128" dur="1000"/>
                                        <p:tgtEl>
                                          <p:spTgt spid="4">
                                            <p:txEl>
                                              <p:pRg st="10" end="10"/>
                                            </p:txEl>
                                          </p:spTgt>
                                        </p:tgtEl>
                                      </p:cBhvr>
                                    </p:animEffect>
                                    <p:anim calcmode="lin" valueType="num">
                                      <p:cBhvr>
                                        <p:cTn id="12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30"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
                                            <p:txEl>
                                              <p:pRg st="11" end="11"/>
                                            </p:txEl>
                                          </p:spTgt>
                                        </p:tgtEl>
                                        <p:attrNameLst>
                                          <p:attrName>style.visibility</p:attrName>
                                        </p:attrNameLst>
                                      </p:cBhvr>
                                      <p:to>
                                        <p:strVal val="visible"/>
                                      </p:to>
                                    </p:set>
                                    <p:animEffect transition="in" filter="fade">
                                      <p:cBhvr>
                                        <p:cTn id="133" dur="1000"/>
                                        <p:tgtEl>
                                          <p:spTgt spid="4">
                                            <p:txEl>
                                              <p:pRg st="11" end="11"/>
                                            </p:txEl>
                                          </p:spTgt>
                                        </p:tgtEl>
                                      </p:cBhvr>
                                    </p:animEffect>
                                    <p:anim calcmode="lin" valueType="num">
                                      <p:cBhvr>
                                        <p:cTn id="13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35"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146945-8A4A-20AF-B75B-68C7ED346E46}"/>
              </a:ext>
            </a:extLst>
          </p:cNvPr>
          <p:cNvSpPr>
            <a:spLocks noGrp="1"/>
          </p:cNvSpPr>
          <p:nvPr>
            <p:ph type="title"/>
          </p:nvPr>
        </p:nvSpPr>
        <p:spPr>
          <a:xfrm>
            <a:off x="3833232" y="4166188"/>
            <a:ext cx="8039959" cy="1390550"/>
          </a:xfrm>
          <a:solidFill>
            <a:schemeClr val="accent4">
              <a:lumMod val="40000"/>
              <a:lumOff val="60000"/>
            </a:schemeClr>
          </a:solidFill>
        </p:spPr>
        <p:txBody>
          <a:bodyPr vert="horz" lIns="91440" tIns="45720" rIns="91440" bIns="45720" rtlCol="0" anchor="ctr">
            <a:normAutofit/>
          </a:bodyPr>
          <a:lstStyle/>
          <a:p>
            <a:pPr algn="ctr">
              <a:spcAft>
                <a:spcPts val="600"/>
              </a:spcAft>
            </a:pPr>
            <a:r>
              <a:rPr lang="en-US" sz="3600" b="1" kern="1200" dirty="0">
                <a:ln w="10160">
                  <a:solidFill>
                    <a:schemeClr val="accent5"/>
                  </a:solidFill>
                  <a:prstDash val="solid"/>
                </a:ln>
                <a:solidFill>
                  <a:schemeClr val="accent4">
                    <a:lumMod val="75000"/>
                  </a:schemeClr>
                </a:solidFill>
                <a:effectLst>
                  <a:outerShdw blurRad="38100" dist="22860" dir="5400000" algn="tl" rotWithShape="0">
                    <a:srgbClr val="000000"/>
                  </a:outerShdw>
                </a:effectLst>
                <a:latin typeface="+mj-lt"/>
                <a:ea typeface="+mj-ea"/>
                <a:cs typeface="+mj-cs"/>
              </a:rPr>
              <a:t>XIN CHÂN THÀNH CẢM ƠN QUÝ THẦY CÔ VÀ CÁC BẠN ĐÃ LẮNG NGHE!</a:t>
            </a:r>
            <a:endParaRPr lang="en-US" sz="3600" b="1" kern="1200" cap="none" spc="0" dirty="0">
              <a:ln w="10160">
                <a:solidFill>
                  <a:schemeClr val="accent5"/>
                </a:solidFill>
                <a:prstDash val="solid"/>
              </a:ln>
              <a:solidFill>
                <a:schemeClr val="accent4">
                  <a:lumMod val="75000"/>
                </a:schemeClr>
              </a:solidFill>
              <a:effectLst>
                <a:outerShdw blurRad="38100" dist="22860" dir="5400000" algn="tl" rotWithShape="0">
                  <a:srgbClr val="000000"/>
                </a:outerShdw>
              </a:effectLst>
              <a:latin typeface="+mj-lt"/>
              <a:ea typeface="+mj-ea"/>
              <a:cs typeface="+mj-cs"/>
            </a:endParaRPr>
          </a:p>
        </p:txBody>
      </p:sp>
      <p:sp>
        <p:nvSpPr>
          <p:cNvPr id="12" name="Rectangle 11">
            <a:extLst>
              <a:ext uri="{FF2B5EF4-FFF2-40B4-BE49-F238E27FC236}">
                <a16:creationId xmlns:a16="http://schemas.microsoft.com/office/drawing/2014/main" id="{579FCCF3-C94F-3793-9598-D2B4202BAFC0}"/>
              </a:ext>
            </a:extLst>
          </p:cNvPr>
          <p:cNvSpPr/>
          <p:nvPr/>
        </p:nvSpPr>
        <p:spPr>
          <a:xfrm>
            <a:off x="318809" y="540875"/>
            <a:ext cx="11554382"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chemeClr val="accent2">
                    <a:lumMod val="60000"/>
                    <a:lumOff val="40000"/>
                  </a:schemeClr>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NHẬP MÔN BẢO MẬT THÔNG TIN</a:t>
            </a:r>
            <a:endParaRPr lang="en-US" sz="5400" b="1" cap="none" spc="0" dirty="0">
              <a:ln w="10160">
                <a:solidFill>
                  <a:schemeClr val="accent5"/>
                </a:solidFill>
                <a:prstDash val="solid"/>
              </a:ln>
              <a:solidFill>
                <a:schemeClr val="accent2">
                  <a:lumMod val="60000"/>
                  <a:lumOff val="40000"/>
                </a:schemeClr>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8262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8164" y="362897"/>
            <a:ext cx="8613256" cy="923330"/>
          </a:xfrm>
          <a:prstGeom prst="rect">
            <a:avLst/>
          </a:prstGeom>
          <a:noFill/>
        </p:spPr>
        <p:txBody>
          <a:bodyPr wrap="none" rtlCol="0">
            <a:spAutoFit/>
          </a:bodyPr>
          <a:lstStyle/>
          <a:p>
            <a:pPr algn="ctr"/>
            <a:r>
              <a:rPr lang="en-US" sz="5400" dirty="0">
                <a:solidFill>
                  <a:schemeClr val="bg1">
                    <a:lumMod val="65000"/>
                  </a:schemeClr>
                </a:solidFill>
                <a:latin typeface="Raleway Black" panose="020B0A03030101060003" pitchFamily="34" charset="0"/>
              </a:rPr>
              <a:t>CÁC LOẠI TẤN CÔNG XSS</a:t>
            </a:r>
          </a:p>
        </p:txBody>
      </p:sp>
      <p:sp>
        <p:nvSpPr>
          <p:cNvPr id="822" name="TextBox 821"/>
          <p:cNvSpPr txBox="1"/>
          <p:nvPr/>
        </p:nvSpPr>
        <p:spPr>
          <a:xfrm>
            <a:off x="7886345" y="1919878"/>
            <a:ext cx="4161497" cy="461665"/>
          </a:xfrm>
          <a:prstGeom prst="rect">
            <a:avLst/>
          </a:prstGeom>
          <a:noFill/>
        </p:spPr>
        <p:txBody>
          <a:bodyPr wrap="square" rtlCol="0">
            <a:spAutoFit/>
          </a:bodyP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CÓ 5 LOẠI TẤN CÔNG XSS</a:t>
            </a:r>
          </a:p>
        </p:txBody>
      </p:sp>
      <p:pic>
        <p:nvPicPr>
          <p:cNvPr id="3" name="Picture 2">
            <a:extLst>
              <a:ext uri="{FF2B5EF4-FFF2-40B4-BE49-F238E27FC236}">
                <a16:creationId xmlns:a16="http://schemas.microsoft.com/office/drawing/2014/main" id="{33F01841-644E-3B97-0F9A-D5C0B05B5B65}"/>
              </a:ext>
            </a:extLst>
          </p:cNvPr>
          <p:cNvPicPr>
            <a:picLocks noChangeAspect="1"/>
          </p:cNvPicPr>
          <p:nvPr/>
        </p:nvPicPr>
        <p:blipFill>
          <a:blip r:embed="rId2"/>
          <a:stretch>
            <a:fillRect/>
          </a:stretch>
        </p:blipFill>
        <p:spPr>
          <a:xfrm>
            <a:off x="520339" y="1206477"/>
            <a:ext cx="7716535" cy="5021808"/>
          </a:xfrm>
          <a:prstGeom prst="rect">
            <a:avLst/>
          </a:prstGeom>
          <a:gradFill>
            <a:gsLst>
              <a:gs pos="44021">
                <a:srgbClr val="11495B"/>
              </a:gs>
              <a:gs pos="23000">
                <a:srgbClr val="002060"/>
              </a:gs>
              <a:gs pos="0">
                <a:srgbClr val="90CF5B"/>
              </a:gs>
              <a:gs pos="100000">
                <a:srgbClr val="3DB64D"/>
              </a:gs>
            </a:gsLst>
            <a:lin ang="18900000" scaled="1"/>
          </a:gradFill>
          <a:ln>
            <a:noFill/>
          </a:ln>
          <a:effectLst>
            <a:softEdge rad="635000"/>
          </a:effectLst>
        </p:spPr>
      </p:pic>
      <p:grpSp>
        <p:nvGrpSpPr>
          <p:cNvPr id="826" name="Group 825"/>
          <p:cNvGrpSpPr/>
          <p:nvPr/>
        </p:nvGrpSpPr>
        <p:grpSpPr>
          <a:xfrm rot="5400000">
            <a:off x="-331116" y="3487442"/>
            <a:ext cx="1755918" cy="276999"/>
            <a:chOff x="581869" y="6192110"/>
            <a:chExt cx="1755918" cy="276999"/>
          </a:xfrm>
        </p:grpSpPr>
        <p:sp>
          <p:nvSpPr>
            <p:cNvPr id="827" name="TextBox 826"/>
            <p:cNvSpPr txBox="1"/>
            <p:nvPr/>
          </p:nvSpPr>
          <p:spPr>
            <a:xfrm>
              <a:off x="764749" y="6192110"/>
              <a:ext cx="1573038" cy="276999"/>
            </a:xfrm>
            <a:prstGeom prst="rect">
              <a:avLst/>
            </a:prstGeom>
            <a:noFill/>
          </p:spPr>
          <p:txBody>
            <a:bodyPr wrap="square" rtlCol="0">
              <a:spAutoFit/>
            </a:bodyPr>
            <a:lstStyle/>
            <a:p>
              <a:r>
                <a:rPr lang="en-US" sz="1200" b="1" dirty="0">
                  <a:solidFill>
                    <a:schemeClr val="accent1">
                      <a:lumMod val="50000"/>
                    </a:schemeClr>
                  </a:solidFill>
                  <a:highlight>
                    <a:srgbClr val="40B74D"/>
                  </a:highlight>
                  <a:latin typeface="Raleway" panose="020B0503030101060003" pitchFamily="34" charset="0"/>
                </a:rPr>
                <a:t>XSS INJECTION</a:t>
              </a:r>
            </a:p>
          </p:txBody>
        </p:sp>
        <p:sp>
          <p:nvSpPr>
            <p:cNvPr id="828" name="Rectangle: Rounded Corners 827"/>
            <p:cNvSpPr/>
            <p:nvPr/>
          </p:nvSpPr>
          <p:spPr>
            <a:xfrm>
              <a:off x="581869" y="6228923"/>
              <a:ext cx="182880" cy="182880"/>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sp>
        <p:nvSpPr>
          <p:cNvPr id="5" name="TextBox 4">
            <a:extLst>
              <a:ext uri="{FF2B5EF4-FFF2-40B4-BE49-F238E27FC236}">
                <a16:creationId xmlns:a16="http://schemas.microsoft.com/office/drawing/2014/main" id="{684747D5-8AC0-632F-174A-1CB039929073}"/>
              </a:ext>
            </a:extLst>
          </p:cNvPr>
          <p:cNvSpPr txBox="1"/>
          <p:nvPr/>
        </p:nvSpPr>
        <p:spPr>
          <a:xfrm>
            <a:off x="7529059" y="1978724"/>
            <a:ext cx="4662941" cy="2984215"/>
          </a:xfrm>
          <a:prstGeom prst="rect">
            <a:avLst/>
          </a:prstGeom>
          <a:noFill/>
        </p:spPr>
        <p:txBody>
          <a:bodyPr wrap="square">
            <a:spAutoFit/>
          </a:bodyPr>
          <a:lstStyle/>
          <a:p>
            <a:pPr algn="l">
              <a:lnSpc>
                <a:spcPct val="150000"/>
              </a:lnSpc>
              <a:buFont typeface="Arial" panose="020B0604020202020204" pitchFamily="34" charset="0"/>
              <a:buChar char="•"/>
            </a:pPr>
            <a:endParaRPr lang="en-US"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Non-persistent (reflected)</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Persistent (or stored)</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DOM-based vulnerabilities</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Self-XSS</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Mutated XSS (</a:t>
            </a:r>
            <a:r>
              <a:rPr lang="en-US" sz="2200" b="1" i="0" strike="noStrike" dirty="0" err="1">
                <a:solidFill>
                  <a:srgbClr val="00B050"/>
                </a:solidFill>
                <a:effectLst/>
                <a:latin typeface="Arial" panose="020B0604020202020204" pitchFamily="34" charset="0"/>
              </a:rPr>
              <a:t>mXSS</a:t>
            </a:r>
            <a:r>
              <a:rPr lang="en-US" sz="2200" b="1" i="0" strike="noStrike" dirty="0">
                <a:solidFill>
                  <a:srgbClr val="00B050"/>
                </a:solidFill>
                <a:effectLst/>
                <a:latin typeface="Arial" panose="020B0604020202020204" pitchFamily="34" charset="0"/>
              </a:rPr>
              <a:t>)</a:t>
            </a:r>
            <a:endParaRPr lang="en-US" sz="2200" b="1" i="0" dirty="0">
              <a:solidFill>
                <a:srgbClr val="00B050"/>
              </a:solidFill>
              <a:effectLst/>
              <a:latin typeface="Arial" panose="020B0604020202020204" pitchFamily="34" charset="0"/>
            </a:endParaRPr>
          </a:p>
        </p:txBody>
      </p:sp>
    </p:spTree>
    <p:extLst>
      <p:ext uri="{BB962C8B-B14F-4D97-AF65-F5344CB8AC3E}">
        <p14:creationId xmlns:p14="http://schemas.microsoft.com/office/powerpoint/2010/main" val="3662923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2" presetClass="entr" presetSubtype="1" decel="100000" fill="hold" grpId="0" nodeType="withEffect">
                                  <p:stCondLst>
                                    <p:cond delay="0"/>
                                  </p:stCondLst>
                                  <p:iterate type="wd">
                                    <p:tmPct val="26670"/>
                                  </p:iterate>
                                  <p:childTnLst>
                                    <p:set>
                                      <p:cBhvr>
                                        <p:cTn id="12" dur="1" fill="hold">
                                          <p:stCondLst>
                                            <p:cond delay="0"/>
                                          </p:stCondLst>
                                        </p:cTn>
                                        <p:tgtEl>
                                          <p:spTgt spid="822"/>
                                        </p:tgtEl>
                                        <p:attrNameLst>
                                          <p:attrName>style.visibility</p:attrName>
                                        </p:attrNameLst>
                                      </p:cBhvr>
                                      <p:to>
                                        <p:strVal val="visible"/>
                                      </p:to>
                                    </p:set>
                                    <p:anim calcmode="lin" valueType="num">
                                      <p:cBhvr additive="base">
                                        <p:cTn id="13" dur="900" fill="hold"/>
                                        <p:tgtEl>
                                          <p:spTgt spid="822"/>
                                        </p:tgtEl>
                                        <p:attrNameLst>
                                          <p:attrName>ppt_x</p:attrName>
                                        </p:attrNameLst>
                                      </p:cBhvr>
                                      <p:tavLst>
                                        <p:tav tm="0">
                                          <p:val>
                                            <p:strVal val="#ppt_x"/>
                                          </p:val>
                                        </p:tav>
                                        <p:tav tm="100000">
                                          <p:val>
                                            <p:strVal val="#ppt_x"/>
                                          </p:val>
                                        </p:tav>
                                      </p:tavLst>
                                    </p:anim>
                                    <p:anim calcmode="lin" valueType="num">
                                      <p:cBhvr additive="base">
                                        <p:cTn id="14" dur="900" fill="hold"/>
                                        <p:tgtEl>
                                          <p:spTgt spid="822"/>
                                        </p:tgtEl>
                                        <p:attrNameLst>
                                          <p:attrName>ppt_y</p:attrName>
                                        </p:attrNameLst>
                                      </p:cBhvr>
                                      <p:tavLst>
                                        <p:tav tm="0">
                                          <p:val>
                                            <p:strVal val="0-#ppt_h/2"/>
                                          </p:val>
                                        </p:tav>
                                        <p:tav tm="100000">
                                          <p:val>
                                            <p:strVal val="#ppt_y"/>
                                          </p:val>
                                        </p:tav>
                                      </p:tavLst>
                                    </p:anim>
                                  </p:childTnLst>
                                </p:cTn>
                              </p:par>
                              <p:par>
                                <p:cTn id="15" presetID="49"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 calcmode="lin" valueType="num">
                                      <p:cBhvr>
                                        <p:cTn id="19" dur="500" fill="hold"/>
                                        <p:tgtEl>
                                          <p:spTgt spid="3"/>
                                        </p:tgtEl>
                                        <p:attrNameLst>
                                          <p:attrName>style.rotation</p:attrName>
                                        </p:attrNameLst>
                                      </p:cBhvr>
                                      <p:tavLst>
                                        <p:tav tm="0">
                                          <p:val>
                                            <p:fltVal val="360"/>
                                          </p:val>
                                        </p:tav>
                                        <p:tav tm="100000">
                                          <p:val>
                                            <p:fltVal val="0"/>
                                          </p:val>
                                        </p:tav>
                                      </p:tavLst>
                                    </p:anim>
                                    <p:animEffect transition="in" filter="fade">
                                      <p:cBhvr>
                                        <p:cTn id="20" dur="500"/>
                                        <p:tgtEl>
                                          <p:spTgt spid="3"/>
                                        </p:tgtEl>
                                      </p:cBhvr>
                                    </p:animEffect>
                                  </p:childTnLst>
                                </p:cTn>
                              </p:par>
                              <p:par>
                                <p:cTn id="21" presetID="2" presetClass="entr" presetSubtype="4" decel="100000" fill="hold" nodeType="withEffect">
                                  <p:stCondLst>
                                    <p:cond delay="200"/>
                                  </p:stCondLst>
                                  <p:childTnLst>
                                    <p:set>
                                      <p:cBhvr>
                                        <p:cTn id="22" dur="1" fill="hold">
                                          <p:stCondLst>
                                            <p:cond delay="0"/>
                                          </p:stCondLst>
                                        </p:cTn>
                                        <p:tgtEl>
                                          <p:spTgt spid="826"/>
                                        </p:tgtEl>
                                        <p:attrNameLst>
                                          <p:attrName>style.visibility</p:attrName>
                                        </p:attrNameLst>
                                      </p:cBhvr>
                                      <p:to>
                                        <p:strVal val="visible"/>
                                      </p:to>
                                    </p:set>
                                    <p:anim calcmode="lin" valueType="num">
                                      <p:cBhvr additive="base">
                                        <p:cTn id="23" dur="1000" fill="hold"/>
                                        <p:tgtEl>
                                          <p:spTgt spid="826"/>
                                        </p:tgtEl>
                                        <p:attrNameLst>
                                          <p:attrName>ppt_x</p:attrName>
                                        </p:attrNameLst>
                                      </p:cBhvr>
                                      <p:tavLst>
                                        <p:tav tm="0">
                                          <p:val>
                                            <p:strVal val="#ppt_x"/>
                                          </p:val>
                                        </p:tav>
                                        <p:tav tm="100000">
                                          <p:val>
                                            <p:strVal val="#ppt_x"/>
                                          </p:val>
                                        </p:tav>
                                      </p:tavLst>
                                    </p:anim>
                                    <p:anim calcmode="lin" valueType="num">
                                      <p:cBhvr additive="base">
                                        <p:cTn id="24" dur="1000" fill="hold"/>
                                        <p:tgtEl>
                                          <p:spTgt spid="8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 calcmode="lin" valueType="num">
                                      <p:cBhvr additive="base">
                                        <p:cTn id="4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 calcmode="lin" valueType="num">
                                      <p:cBhvr additive="base">
                                        <p:cTn id="4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additive="base">
                                        <p:cTn id="5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2" name="Rectangle 51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9" name="Group 51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130" name="Freeform: Shape 51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3" name="Rectangle 51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Isosceles Triangle 51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What is Cross site scripting and How To Prevent it? | Fortinet">
            <a:extLst>
              <a:ext uri="{FF2B5EF4-FFF2-40B4-BE49-F238E27FC236}">
                <a16:creationId xmlns:a16="http://schemas.microsoft.com/office/drawing/2014/main" id="{0FD97439-FE8C-0DA4-7157-64D59BEC5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3279" y="643467"/>
            <a:ext cx="8505442"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6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44590" y="825742"/>
            <a:ext cx="4356041" cy="5804655"/>
          </a:xfrm>
          <a:prstGeom prst="rect">
            <a:avLst/>
          </a:prstGeom>
        </p:spPr>
      </p:pic>
      <p:grpSp>
        <p:nvGrpSpPr>
          <p:cNvPr id="19" name="Group 18"/>
          <p:cNvGrpSpPr/>
          <p:nvPr/>
        </p:nvGrpSpPr>
        <p:grpSpPr>
          <a:xfrm>
            <a:off x="1393959" y="733206"/>
            <a:ext cx="2075811" cy="523220"/>
            <a:chOff x="581869" y="6726909"/>
            <a:chExt cx="1362036" cy="523220"/>
          </a:xfrm>
        </p:grpSpPr>
        <p:sp>
          <p:nvSpPr>
            <p:cNvPr id="20" name="TextBox 19"/>
            <p:cNvSpPr txBox="1"/>
            <p:nvPr/>
          </p:nvSpPr>
          <p:spPr>
            <a:xfrm>
              <a:off x="764749" y="6726909"/>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80563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498977" y="302936"/>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REFLECTED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724938" y="1094748"/>
            <a:ext cx="6310634" cy="4613058"/>
          </a:xfrm>
          <a:prstGeom prst="rect">
            <a:avLst/>
          </a:prstGeom>
          <a:noFill/>
        </p:spPr>
        <p:txBody>
          <a:bodyPr wrap="square" rtlCol="0">
            <a:spAutoFit/>
          </a:bodyPr>
          <a:lstStyle/>
          <a:p>
            <a:pPr algn="just">
              <a:lnSpc>
                <a:spcPct val="150000"/>
              </a:lnSpc>
            </a:pPr>
            <a:r>
              <a:rPr lang="vi-VN" dirty="0">
                <a:latin typeface="Times New Roman" panose="02020603050405020304" pitchFamily="18" charset="0"/>
                <a:cs typeface="Times New Roman" panose="02020603050405020304" pitchFamily="18" charset="0"/>
              </a:rPr>
              <a:t>Loại tấn công này xảy ra khi một ứng dụng web phản hồi tới trình duyệt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của </a:t>
            </a:r>
            <a:r>
              <a:rPr lang="en-US" dirty="0">
                <a:latin typeface="Times New Roman" panose="02020603050405020304" pitchFamily="18" charset="0"/>
                <a:cs typeface="Times New Roman" panose="02020603050405020304" pitchFamily="18" charset="0"/>
              </a:rPr>
              <a:t>user </a:t>
            </a:r>
            <a:r>
              <a:rPr lang="vi-VN" dirty="0">
                <a:latin typeface="Times New Roman" panose="02020603050405020304" pitchFamily="18" charset="0"/>
                <a:cs typeface="Times New Roman" panose="02020603050405020304" pitchFamily="18" charset="0"/>
              </a:rPr>
              <a:t>một tập lệnh độc hại</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Mã độc thường được nằm ở trong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này sẽ gửi yêu cầu đến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trang web có lỗ hổng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Hacker sẽ gửi trực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tiếp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có chứa mã độc cho </a:t>
            </a:r>
            <a:r>
              <a:rPr lang="en-US" dirty="0">
                <a:latin typeface="Times New Roman" panose="02020603050405020304" pitchFamily="18" charset="0"/>
                <a:cs typeface="Times New Roman" panose="02020603050405020304" pitchFamily="18" charset="0"/>
              </a:rPr>
              <a:t>user</a:t>
            </a:r>
            <a:r>
              <a:rPr lang="vi-VN" dirty="0">
                <a:latin typeface="Times New Roman" panose="02020603050405020304" pitchFamily="18" charset="0"/>
                <a:cs typeface="Times New Roman" panose="02020603050405020304" pitchFamily="18" charset="0"/>
              </a:rPr>
              <a:t>, khi </a:t>
            </a:r>
            <a:r>
              <a:rPr lang="en-US" dirty="0">
                <a:latin typeface="Times New Roman" panose="02020603050405020304" pitchFamily="18" charset="0"/>
                <a:cs typeface="Times New Roman" panose="02020603050405020304" pitchFamily="18" charset="0"/>
              </a:rPr>
              <a:t>user </a:t>
            </a:r>
            <a:r>
              <a:rPr lang="vi-VN" dirty="0">
                <a:latin typeface="Times New Roman" panose="02020603050405020304" pitchFamily="18" charset="0"/>
                <a:cs typeface="Times New Roman" panose="02020603050405020304" pitchFamily="18" charset="0"/>
              </a:rPr>
              <a:t>nhấn vào </a:t>
            </a:r>
            <a:r>
              <a:rPr lang="en-US" dirty="0">
                <a:latin typeface="Times New Roman" panose="02020603050405020304" pitchFamily="18" charset="0"/>
                <a:cs typeface="Times New Roman" panose="02020603050405020304" pitchFamily="18" charset="0"/>
              </a:rPr>
              <a:t>URL </a:t>
            </a:r>
            <a:r>
              <a:rPr lang="vi-VN" dirty="0">
                <a:latin typeface="Times New Roman" panose="02020603050405020304" pitchFamily="18" charset="0"/>
                <a:cs typeface="Times New Roman" panose="02020603050405020304" pitchFamily="18" charset="0"/>
              </a:rPr>
              <a:t>này thì trang web sẽ được load chung với các đoạn script độc hại. </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Reflected XSS là kiểu tấn công mà mã độc client gửi lên sẽ được thêm vào</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request và mã độc đó cũng sẽ được thêm vào trong response mà server trả về.</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Reflected XSS xảy ra do đầu vào không được kiểm tra một cách kĩ càng dẫn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đến việc kẻ tấn công có thể lợi dụng và chèn mã độc.</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1683838-826F-9172-30B4-446A0F4ED112}"/>
              </a:ext>
            </a:extLst>
          </p:cNvPr>
          <p:cNvPicPr>
            <a:picLocks noChangeAspect="1"/>
          </p:cNvPicPr>
          <p:nvPr/>
        </p:nvPicPr>
        <p:blipFill>
          <a:blip r:embed="rId3"/>
          <a:stretch>
            <a:fillRect/>
          </a:stretch>
        </p:blipFill>
        <p:spPr>
          <a:xfrm>
            <a:off x="577723" y="1932326"/>
            <a:ext cx="4365724" cy="3591486"/>
          </a:xfrm>
          <a:prstGeom prst="rect">
            <a:avLst/>
          </a:prstGeom>
        </p:spPr>
      </p:pic>
    </p:spTree>
    <p:extLst>
      <p:ext uri="{BB962C8B-B14F-4D97-AF65-F5344CB8AC3E}">
        <p14:creationId xmlns:p14="http://schemas.microsoft.com/office/powerpoint/2010/main" val="1143909184"/>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0" nodeType="withEffect">
                                  <p:stCondLst>
                                    <p:cond delay="0"/>
                                  </p:stCondLst>
                                  <p:iterate type="lt">
                                    <p:tmPct val="10000"/>
                                  </p:iterate>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 calcmode="lin" valueType="num">
                                      <p:cBhvr>
                                        <p:cTn id="25" dur="500" fill="hold"/>
                                        <p:tgtEl>
                                          <p:spTgt spid="37"/>
                                        </p:tgtEl>
                                        <p:attrNameLst>
                                          <p:attrName>style.rotation</p:attrName>
                                        </p:attrNameLst>
                                      </p:cBhvr>
                                      <p:tavLst>
                                        <p:tav tm="0">
                                          <p:val>
                                            <p:fltVal val="360"/>
                                          </p:val>
                                        </p:tav>
                                        <p:tav tm="100000">
                                          <p:val>
                                            <p:fltVal val="0"/>
                                          </p:val>
                                        </p:tav>
                                      </p:tavLst>
                                    </p:anim>
                                    <p:animEffect transition="in" filter="fade">
                                      <p:cBhvr>
                                        <p:cTn id="26" dur="500"/>
                                        <p:tgtEl>
                                          <p:spTgt spid="37"/>
                                        </p:tgtEl>
                                      </p:cBhvr>
                                    </p:animEffect>
                                  </p:childTnLst>
                                </p:cTn>
                              </p:par>
                              <p:par>
                                <p:cTn id="27" presetID="23" presetClass="entr" presetSubtype="16" fill="hold" grpId="0" nodeType="withEffect">
                                  <p:stCondLst>
                                    <p:cond delay="1600"/>
                                  </p:stCondLst>
                                  <p:iterate type="wd">
                                    <p:tmPct val="10000"/>
                                  </p:iterate>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
                                            <p:txEl>
                                              <p:pRg st="2" end="2"/>
                                            </p:txEl>
                                          </p:spTgt>
                                        </p:tgtEl>
                                        <p:attrNameLst>
                                          <p:attrName>style.visibility</p:attrName>
                                        </p:attrNameLst>
                                      </p:cBhvr>
                                      <p:to>
                                        <p:strVal val="visible"/>
                                      </p:to>
                                    </p:set>
                                    <p:anim calcmode="lin" valueType="num">
                                      <p:cBhvr additive="base">
                                        <p:cTn id="45"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VHJJ">
            <a:extLst>
              <a:ext uri="{FF2B5EF4-FFF2-40B4-BE49-F238E27FC236}">
                <a16:creationId xmlns:a16="http://schemas.microsoft.com/office/drawing/2014/main" id="{C11C0041-FCCE-1018-9A8E-5A7674FEB117}"/>
              </a:ext>
            </a:extLst>
          </p:cNvPr>
          <p:cNvPicPr>
            <a:picLocks noChangeAspect="1"/>
          </p:cNvPicPr>
          <p:nvPr/>
        </p:nvPicPr>
        <p:blipFill>
          <a:blip r:embed="rId2">
            <a:duotone>
              <a:prstClr val="black"/>
              <a:prstClr val="white"/>
            </a:duotone>
          </a:blip>
          <a:stretch>
            <a:fillRect/>
          </a:stretch>
        </p:blipFill>
        <p:spPr>
          <a:xfrm>
            <a:off x="341447" y="979540"/>
            <a:ext cx="11509105" cy="5811077"/>
          </a:xfrm>
          <a:prstGeom prst="rect">
            <a:avLst/>
          </a:prstGeom>
        </p:spPr>
      </p:pic>
      <p:sp>
        <p:nvSpPr>
          <p:cNvPr id="23" name="TextBox 22">
            <a:extLst>
              <a:ext uri="{FF2B5EF4-FFF2-40B4-BE49-F238E27FC236}">
                <a16:creationId xmlns:a16="http://schemas.microsoft.com/office/drawing/2014/main" id="{B3C33CAC-B54C-81A1-FD50-14D1F177376F}"/>
              </a:ext>
            </a:extLst>
          </p:cNvPr>
          <p:cNvSpPr txBox="1"/>
          <p:nvPr/>
        </p:nvSpPr>
        <p:spPr>
          <a:xfrm>
            <a:off x="142460" y="388937"/>
            <a:ext cx="11907080"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REFLECTED XSS</a:t>
            </a:r>
          </a:p>
        </p:txBody>
      </p:sp>
    </p:spTree>
    <p:extLst>
      <p:ext uri="{BB962C8B-B14F-4D97-AF65-F5344CB8AC3E}">
        <p14:creationId xmlns:p14="http://schemas.microsoft.com/office/powerpoint/2010/main" val="20050626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9829"/>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367434" y="4598352"/>
            <a:ext cx="2644430" cy="954107"/>
          </a:xfrm>
          <a:prstGeom prst="rect">
            <a:avLst/>
          </a:prstGeom>
          <a:noFill/>
        </p:spPr>
        <p:txBody>
          <a:bodyPr wrap="square" rtlCol="0" anchor="ctr">
            <a:spAutoFit/>
          </a:bodyPr>
          <a:lstStyle/>
          <a:p>
            <a:pPr algn="ctr"/>
            <a:r>
              <a:rPr lang="fr-FR" sz="28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Nhập</a:t>
            </a:r>
            <a:r>
              <a:rPr lang="fr-FR" sz="28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môn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bảo</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mật</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thông</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tin</a:t>
            </a: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41146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80AC13D-6B69-AF85-2ABF-E2731A516180}"/>
              </a:ext>
            </a:extLst>
          </p:cNvPr>
          <p:cNvPicPr>
            <a:picLocks noChangeAspect="1"/>
          </p:cNvPicPr>
          <p:nvPr/>
        </p:nvPicPr>
        <p:blipFill>
          <a:blip r:embed="rId2"/>
          <a:stretch>
            <a:fillRect/>
          </a:stretch>
        </p:blipFill>
        <p:spPr>
          <a:xfrm>
            <a:off x="3518977" y="152809"/>
            <a:ext cx="8630732" cy="3011261"/>
          </a:xfrm>
          <a:prstGeom prst="rect">
            <a:avLst/>
          </a:prstGeom>
        </p:spPr>
      </p:pic>
      <p:pic>
        <p:nvPicPr>
          <p:cNvPr id="32" name="Picture 31">
            <a:extLst>
              <a:ext uri="{FF2B5EF4-FFF2-40B4-BE49-F238E27FC236}">
                <a16:creationId xmlns:a16="http://schemas.microsoft.com/office/drawing/2014/main" id="{26A0DAA6-3517-734F-CF6C-491DF31887FF}"/>
              </a:ext>
            </a:extLst>
          </p:cNvPr>
          <p:cNvPicPr>
            <a:picLocks noChangeAspect="1"/>
          </p:cNvPicPr>
          <p:nvPr/>
        </p:nvPicPr>
        <p:blipFill>
          <a:blip r:embed="rId3"/>
          <a:stretch>
            <a:fillRect/>
          </a:stretch>
        </p:blipFill>
        <p:spPr>
          <a:xfrm>
            <a:off x="3570367" y="3575744"/>
            <a:ext cx="8545755" cy="3158004"/>
          </a:xfrm>
          <a:prstGeom prst="rect">
            <a:avLst/>
          </a:prstGeom>
        </p:spPr>
      </p:pic>
      <p:sp>
        <p:nvSpPr>
          <p:cNvPr id="33" name="Rectangle 32">
            <a:extLst>
              <a:ext uri="{FF2B5EF4-FFF2-40B4-BE49-F238E27FC236}">
                <a16:creationId xmlns:a16="http://schemas.microsoft.com/office/drawing/2014/main" id="{949CAFD6-79BA-DC45-43DF-F1F9EF6AAC7F}"/>
              </a:ext>
            </a:extLst>
          </p:cNvPr>
          <p:cNvSpPr/>
          <p:nvPr/>
        </p:nvSpPr>
        <p:spPr>
          <a:xfrm>
            <a:off x="-178905" y="755157"/>
            <a:ext cx="3737111" cy="2123658"/>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rPr>
              <a:t>DEMO</a:t>
            </a:r>
          </a:p>
          <a:p>
            <a:pPr algn="ctr"/>
            <a:r>
              <a:rPr lang="en-US" sz="4400" b="1" cap="none" spc="0" dirty="0">
                <a:ln w="22225">
                  <a:solidFill>
                    <a:schemeClr val="accent2"/>
                  </a:solidFill>
                  <a:prstDash val="solid"/>
                </a:ln>
                <a:solidFill>
                  <a:schemeClr val="accent2">
                    <a:lumMod val="40000"/>
                    <a:lumOff val="60000"/>
                  </a:schemeClr>
                </a:solidFill>
                <a:effectLst/>
              </a:rPr>
              <a:t>REFLECTED XSS </a:t>
            </a:r>
          </a:p>
        </p:txBody>
      </p:sp>
      <p:sp>
        <p:nvSpPr>
          <p:cNvPr id="34" name="TextBox 33">
            <a:extLst>
              <a:ext uri="{FF2B5EF4-FFF2-40B4-BE49-F238E27FC236}">
                <a16:creationId xmlns:a16="http://schemas.microsoft.com/office/drawing/2014/main" id="{C224F3A7-3D10-A29B-DB6C-03BFA3D0032C}"/>
              </a:ext>
            </a:extLst>
          </p:cNvPr>
          <p:cNvSpPr txBox="1"/>
          <p:nvPr/>
        </p:nvSpPr>
        <p:spPr>
          <a:xfrm>
            <a:off x="462969" y="3587122"/>
            <a:ext cx="2644430" cy="523220"/>
          </a:xfrm>
          <a:prstGeom prst="rect">
            <a:avLst/>
          </a:prstGeom>
          <a:noFill/>
        </p:spPr>
        <p:txBody>
          <a:bodyPr wrap="square" rtlCol="0" anchor="ctr">
            <a:spAutoFit/>
          </a:bodyPr>
          <a:lstStyle/>
          <a:p>
            <a:pPr algn="ct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DEMO: DVWA</a:t>
            </a:r>
            <a:endParaRPr lang="fr-FR" sz="2800" b="1" dirty="0">
              <a:solidFill>
                <a:srgbClr val="FFFFFF"/>
              </a:solidFill>
              <a:effectLst/>
              <a:highlight>
                <a:srgbClr val="00FF00"/>
              </a:highlight>
              <a:latin typeface="Times New Roman" panose="02020603050405020304" pitchFamily="18" charset="0"/>
              <a:cs typeface="Times New Roman" panose="02020603050405020304" pitchFamily="18" charset="0"/>
            </a:endParaRPr>
          </a:p>
        </p:txBody>
      </p:sp>
      <p:pic>
        <p:nvPicPr>
          <p:cNvPr id="35" name="Picture 34">
            <a:extLst>
              <a:ext uri="{FF2B5EF4-FFF2-40B4-BE49-F238E27FC236}">
                <a16:creationId xmlns:a16="http://schemas.microsoft.com/office/drawing/2014/main" id="{C756234E-38B9-3514-5444-9C181E75A2C0}"/>
              </a:ext>
            </a:extLst>
          </p:cNvPr>
          <p:cNvPicPr>
            <a:picLocks noChangeAspect="1"/>
          </p:cNvPicPr>
          <p:nvPr/>
        </p:nvPicPr>
        <p:blipFill>
          <a:blip r:embed="rId4"/>
          <a:stretch>
            <a:fillRect/>
          </a:stretch>
        </p:blipFill>
        <p:spPr>
          <a:xfrm>
            <a:off x="3538593" y="142978"/>
            <a:ext cx="8630730" cy="3068379"/>
          </a:xfrm>
          <a:prstGeom prst="rect">
            <a:avLst/>
          </a:prstGeom>
        </p:spPr>
      </p:pic>
    </p:spTree>
    <p:extLst>
      <p:ext uri="{BB962C8B-B14F-4D97-AF65-F5344CB8AC3E}">
        <p14:creationId xmlns:p14="http://schemas.microsoft.com/office/powerpoint/2010/main" val="2473585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180574" y="5019436"/>
            <a:ext cx="4229823" cy="369332"/>
          </a:xfrm>
          <a:prstGeom prst="rect">
            <a:avLst/>
          </a:prstGeom>
          <a:noFill/>
        </p:spPr>
        <p:txBody>
          <a:bodyPr wrap="square" rtlCol="0" anchor="ctr">
            <a:spAutoFit/>
          </a:bodyPr>
          <a:lstStyle/>
          <a:p>
            <a:pPr algn="ct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2"/>
          <a:stretch>
            <a:fillRect/>
          </a:stretch>
        </p:blipFill>
        <p:spPr>
          <a:xfrm>
            <a:off x="4482662" y="99232"/>
            <a:ext cx="7591973" cy="3068379"/>
          </a:xfrm>
          <a:prstGeom prst="rect">
            <a:avLst/>
          </a:prstGeom>
        </p:spPr>
      </p:pic>
      <p:pic>
        <p:nvPicPr>
          <p:cNvPr id="23" name="Picture 22">
            <a:extLst>
              <a:ext uri="{FF2B5EF4-FFF2-40B4-BE49-F238E27FC236}">
                <a16:creationId xmlns:a16="http://schemas.microsoft.com/office/drawing/2014/main" id="{AE556A74-BC1A-BE1B-ED8C-87C6514F0FBB}"/>
              </a:ext>
            </a:extLst>
          </p:cNvPr>
          <p:cNvPicPr>
            <a:picLocks noChangeAspect="1"/>
          </p:cNvPicPr>
          <p:nvPr/>
        </p:nvPicPr>
        <p:blipFill>
          <a:blip r:embed="rId3"/>
          <a:stretch>
            <a:fillRect/>
          </a:stretch>
        </p:blipFill>
        <p:spPr>
          <a:xfrm>
            <a:off x="117365" y="99232"/>
            <a:ext cx="4356243" cy="3804893"/>
          </a:xfrm>
          <a:prstGeom prst="rect">
            <a:avLst/>
          </a:prstGeom>
        </p:spPr>
      </p:pic>
      <p:pic>
        <p:nvPicPr>
          <p:cNvPr id="27" name="Picture 26">
            <a:extLst>
              <a:ext uri="{FF2B5EF4-FFF2-40B4-BE49-F238E27FC236}">
                <a16:creationId xmlns:a16="http://schemas.microsoft.com/office/drawing/2014/main" id="{EFB8D796-B758-70A2-C519-AEA0D7907170}"/>
              </a:ext>
            </a:extLst>
          </p:cNvPr>
          <p:cNvPicPr>
            <a:picLocks noChangeAspect="1"/>
          </p:cNvPicPr>
          <p:nvPr/>
        </p:nvPicPr>
        <p:blipFill>
          <a:blip r:embed="rId4"/>
          <a:stretch>
            <a:fillRect/>
          </a:stretch>
        </p:blipFill>
        <p:spPr>
          <a:xfrm>
            <a:off x="4527762" y="3436705"/>
            <a:ext cx="7537818" cy="3322057"/>
          </a:xfrm>
          <a:prstGeom prst="rect">
            <a:avLst/>
          </a:prstGeom>
        </p:spPr>
      </p:pic>
      <p:sp>
        <p:nvSpPr>
          <p:cNvPr id="2" name="TextBox 1">
            <a:extLst>
              <a:ext uri="{FF2B5EF4-FFF2-40B4-BE49-F238E27FC236}">
                <a16:creationId xmlns:a16="http://schemas.microsoft.com/office/drawing/2014/main" id="{8A0085E0-38DC-C0FD-88E0-FFA16E003CA0}"/>
              </a:ext>
            </a:extLst>
          </p:cNvPr>
          <p:cNvSpPr txBox="1"/>
          <p:nvPr/>
        </p:nvSpPr>
        <p:spPr>
          <a:xfrm>
            <a:off x="919116" y="4254206"/>
            <a:ext cx="2644430" cy="523220"/>
          </a:xfrm>
          <a:prstGeom prst="rect">
            <a:avLst/>
          </a:prstGeom>
          <a:noFill/>
        </p:spPr>
        <p:txBody>
          <a:bodyPr wrap="square" rtlCol="0" anchor="ctr">
            <a:spAutoFit/>
          </a:bodyPr>
          <a:lstStyle/>
          <a:p>
            <a:pPr algn="ct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Lệnh</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 </a:t>
            </a: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nhập</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 </a:t>
            </a: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vào</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a:t>
            </a:r>
            <a:endParaRPr lang="fr-FR" sz="2800" b="1" dirty="0">
              <a:solidFill>
                <a:srgbClr val="FFFFFF"/>
              </a:solidFill>
              <a:effectLst/>
              <a:highlight>
                <a:srgbClr val="00FF00"/>
              </a:highligh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72E317-25F1-09AC-7193-6FB51F28C941}"/>
              </a:ext>
            </a:extLst>
          </p:cNvPr>
          <p:cNvPicPr>
            <a:picLocks noChangeAspect="1"/>
          </p:cNvPicPr>
          <p:nvPr/>
        </p:nvPicPr>
        <p:blipFill>
          <a:blip r:embed="rId5"/>
          <a:stretch>
            <a:fillRect/>
          </a:stretch>
        </p:blipFill>
        <p:spPr>
          <a:xfrm>
            <a:off x="4482662" y="79807"/>
            <a:ext cx="7709338" cy="3202447"/>
          </a:xfrm>
          <a:prstGeom prst="rect">
            <a:avLst/>
          </a:prstGeom>
        </p:spPr>
      </p:pic>
    </p:spTree>
    <p:extLst>
      <p:ext uri="{BB962C8B-B14F-4D97-AF65-F5344CB8AC3E}">
        <p14:creationId xmlns:p14="http://schemas.microsoft.com/office/powerpoint/2010/main" val="28316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800" fill="hold"/>
                                        <p:tgtEl>
                                          <p:spTgt spid="13"/>
                                        </p:tgtEl>
                                        <p:attrNameLst>
                                          <p:attrName>ppt_w</p:attrName>
                                        </p:attrNameLst>
                                      </p:cBhvr>
                                      <p:tavLst>
                                        <p:tav tm="0">
                                          <p:val>
                                            <p:fltVal val="0"/>
                                          </p:val>
                                        </p:tav>
                                        <p:tav tm="100000">
                                          <p:val>
                                            <p:strVal val="#ppt_w"/>
                                          </p:val>
                                        </p:tav>
                                      </p:tavLst>
                                    </p:anim>
                                    <p:anim calcmode="lin" valueType="num">
                                      <p:cBhvr>
                                        <p:cTn id="8" dur="800" fill="hold"/>
                                        <p:tgtEl>
                                          <p:spTgt spid="13"/>
                                        </p:tgtEl>
                                        <p:attrNameLst>
                                          <p:attrName>ppt_h</p:attrName>
                                        </p:attrNameLst>
                                      </p:cBhvr>
                                      <p:tavLst>
                                        <p:tav tm="0">
                                          <p:val>
                                            <p:fltVal val="0"/>
                                          </p:val>
                                        </p:tav>
                                        <p:tav tm="100000">
                                          <p:val>
                                            <p:strVal val="#ppt_h"/>
                                          </p:val>
                                        </p:tav>
                                      </p:tavLst>
                                    </p:anim>
                                    <p:anim calcmode="lin" valueType="num">
                                      <p:cBhvr>
                                        <p:cTn id="9" dur="800" fill="hold"/>
                                        <p:tgtEl>
                                          <p:spTgt spid="13"/>
                                        </p:tgtEl>
                                        <p:attrNameLst>
                                          <p:attrName>style.rotation</p:attrName>
                                        </p:attrNameLst>
                                      </p:cBhvr>
                                      <p:tavLst>
                                        <p:tav tm="0">
                                          <p:val>
                                            <p:fltVal val="360"/>
                                          </p:val>
                                        </p:tav>
                                        <p:tav tm="100000">
                                          <p:val>
                                            <p:fltVal val="0"/>
                                          </p:val>
                                        </p:tav>
                                      </p:tavLst>
                                    </p:anim>
                                    <p:animEffect transition="in" filter="fade">
                                      <p:cBhvr>
                                        <p:cTn id="10" dur="800"/>
                                        <p:tgtEl>
                                          <p:spTgt spid="1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xit" presetSubtype="12" fill="hold" nodeType="clickEffect">
                                  <p:stCondLst>
                                    <p:cond delay="0"/>
                                  </p:stCondLst>
                                  <p:childTnLst>
                                    <p:animEffect transition="out" filter="strips(downLeft)">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2254</Words>
  <Application>Microsoft Office PowerPoint</Application>
  <PresentationFormat>Widescreen</PresentationFormat>
  <Paragraphs>173</Paragraphs>
  <Slides>32</Slides>
  <Notes>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AddCityboy</vt:lpstr>
      <vt:lpstr>Arial</vt:lpstr>
      <vt:lpstr>Calibri</vt:lpstr>
      <vt:lpstr>Calibri Light</vt:lpstr>
      <vt:lpstr>linea-basic-10</vt:lpstr>
      <vt:lpstr>Open Sans</vt:lpstr>
      <vt:lpstr>Raleway</vt:lpstr>
      <vt:lpstr>Raleway Black</vt:lpstr>
      <vt:lpstr>Symbol</vt:lpstr>
      <vt:lpstr>Times New Roman</vt:lpstr>
      <vt:lpstr>Wingdings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CHÂN THÀNH CẢM ƠN QUÝ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venn.dev15@gmail.com</cp:lastModifiedBy>
  <cp:revision>29</cp:revision>
  <dcterms:created xsi:type="dcterms:W3CDTF">2019-03-12T02:09:00Z</dcterms:created>
  <dcterms:modified xsi:type="dcterms:W3CDTF">2022-12-06T09:02:14Z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4236CA0D657F46FD80C8D51B8B79B5E6</vt:lpwstr>
  </property>
  <property fmtid="{D5CDD505-2E9C-101B-9397-08002B2CF9AE}" pid="3" name="KSOProductBuildVer">
    <vt:lpwstr>1033-11.2.0.10351</vt:lpwstr>
  </property>
</Properties>
</file>